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38" r:id="rId117"/>
    <p:sldId id="339" r:id="rId118"/>
    <p:sldId id="340" r:id="rId119"/>
    <p:sldId id="259"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53AA7-3A96-48F5-BE99-DFF803B9DC68}" type="datetimeFigureOut">
              <a:rPr lang="en-US" smtClean="0"/>
              <a:pPr/>
              <a:t>7/3/2019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91AEA0-B498-4592-963F-D327960C0C5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r>
              <a:rPr lang="ar-SA" smtClean="0"/>
              <a:t>الد</a:t>
            </a: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a:lstStyle/>
          <a:p>
            <a:fld id="{D7490F40-6783-40A1-A82A-665D02BC21CC}" type="slidenum">
              <a:rPr lang="en-US" smtClean="0">
                <a:latin typeface="Arial" pitchFamily="34" charset="0"/>
                <a:ea typeface="MS PGothic" pitchFamily="34" charset="-128"/>
              </a:rPr>
              <a:pPr/>
              <a:t>83</a:t>
            </a:fld>
            <a:endParaRPr lang="en-US" smtClean="0">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endParaRPr lang="ar-KW" smtClean="0"/>
          </a:p>
        </p:txBody>
      </p:sp>
      <p:sp>
        <p:nvSpPr>
          <p:cNvPr id="125956" name="Slide Number Placeholder 3"/>
          <p:cNvSpPr>
            <a:spLocks noGrp="1"/>
          </p:cNvSpPr>
          <p:nvPr>
            <p:ph type="sldNum" sz="quarter" idx="5"/>
          </p:nvPr>
        </p:nvSpPr>
        <p:spPr bwMode="auto">
          <a:noFill/>
          <a:ln>
            <a:miter lim="800000"/>
            <a:headEnd/>
            <a:tailEnd/>
          </a:ln>
        </p:spPr>
        <p:txBody>
          <a:bodyPr/>
          <a:lstStyle/>
          <a:p>
            <a:fld id="{A1F385E6-ACED-4BE2-989F-B10B23CF2D4B}" type="slidenum">
              <a:rPr lang="en-US" smtClean="0">
                <a:latin typeface="Arial" pitchFamily="34" charset="0"/>
                <a:ea typeface="MS PGothic" pitchFamily="34" charset="-128"/>
              </a:rPr>
              <a:pPr/>
              <a:t>84</a:t>
            </a:fld>
            <a:endParaRPr lang="en-US"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0B15-DB56-464F-B865-98881C76EB89}" type="datetimeFigureOut">
              <a:rPr lang="en-US" smtClean="0"/>
              <a:pPr/>
              <a:t>7/3/2019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4290B15-DB56-464F-B865-98881C76EB89}" type="datetimeFigureOut">
              <a:rPr lang="en-US" smtClean="0"/>
              <a:pPr/>
              <a:t>7/3/2019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4290B15-DB56-464F-B865-98881C76EB89}" type="datetimeFigureOut">
              <a:rPr lang="en-US" smtClean="0"/>
              <a:pPr/>
              <a:t>7/3/2019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0B15-DB56-464F-B865-98881C76EB89}" type="datetimeFigureOut">
              <a:rPr lang="en-US" smtClean="0"/>
              <a:pPr/>
              <a:t>7/3/2019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0B15-DB56-464F-B865-98881C76EB89}" type="datetimeFigureOut">
              <a:rPr lang="en-US" smtClean="0"/>
              <a:pPr/>
              <a:t>7/3/2019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F20628-E0F2-401F-90A7-6C33B6EAEC1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0B15-DB56-464F-B865-98881C76EB89}" type="datetimeFigureOut">
              <a:rPr lang="en-US" smtClean="0"/>
              <a:pPr/>
              <a:t>7/3/2019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20628-E0F2-401F-90A7-6C33B6EAEC1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8.png"/><Relationship Id="rId7" Type="http://schemas.openxmlformats.org/officeDocument/2006/relationships/image" Target="../media/image72.jpe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al Sciences Academy - Transparency.png"/>
          <p:cNvPicPr>
            <a:picLocks noChangeAspect="1"/>
          </p:cNvPicPr>
          <p:nvPr/>
        </p:nvPicPr>
        <p:blipFill>
          <a:blip r:embed="rId2" cstate="print"/>
          <a:stretch>
            <a:fillRect/>
          </a:stretch>
        </p:blipFill>
        <p:spPr>
          <a:xfrm>
            <a:off x="500034" y="2224289"/>
            <a:ext cx="5108458" cy="1630683"/>
          </a:xfrm>
          <a:prstGeom prst="rect">
            <a:avLst/>
          </a:prstGeom>
        </p:spPr>
      </p:pic>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descr="HSA Tranparent.png"/>
          <p:cNvPicPr>
            <a:picLocks noChangeAspect="1"/>
          </p:cNvPicPr>
          <p:nvPr/>
        </p:nvPicPr>
        <p:blipFill>
          <a:blip r:embed="rId3"/>
          <a:stretch>
            <a:fillRect/>
          </a:stretch>
        </p:blipFill>
        <p:spPr>
          <a:xfrm>
            <a:off x="5715008" y="1928802"/>
            <a:ext cx="2520000" cy="252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0" y="822325"/>
            <a:ext cx="9144000" cy="584200"/>
          </a:xfrm>
          <a:prstGeom prst="rect">
            <a:avLst/>
          </a:prstGeom>
          <a:solidFill>
            <a:srgbClr val="00B050"/>
          </a:solidFill>
          <a:ln w="9525">
            <a:noFill/>
            <a:miter lim="800000"/>
            <a:headEnd/>
            <a:tailEnd/>
          </a:ln>
        </p:spPr>
        <p:txBody>
          <a:bodyPr>
            <a:spAutoFit/>
          </a:bodyPr>
          <a:lstStyle/>
          <a:p>
            <a:pPr algn="just" rtl="1"/>
            <a:r>
              <a:rPr lang="ar-KW" sz="3200" b="1">
                <a:solidFill>
                  <a:schemeClr val="bg1"/>
                </a:solidFill>
                <a:latin typeface="Simplified Arabic" pitchFamily="18" charset="-78"/>
                <a:cs typeface="Simplified Arabic" pitchFamily="18" charset="-78"/>
              </a:rPr>
              <a:t>الإستحالة</a:t>
            </a:r>
            <a:endParaRPr lang="en-US" sz="3200" b="1">
              <a:solidFill>
                <a:schemeClr val="bg1"/>
              </a:solidFill>
              <a:latin typeface="Simplified Arabic" pitchFamily="18" charset="-78"/>
              <a:cs typeface="Simplified Arabic" pitchFamily="18" charset="-78"/>
            </a:endParaRPr>
          </a:p>
        </p:txBody>
      </p:sp>
      <p:sp>
        <p:nvSpPr>
          <p:cNvPr id="12291" name="Text Box 4"/>
          <p:cNvSpPr txBox="1">
            <a:spLocks noChangeArrowheads="1"/>
          </p:cNvSpPr>
          <p:nvPr/>
        </p:nvSpPr>
        <p:spPr bwMode="auto">
          <a:xfrm>
            <a:off x="304800" y="1584325"/>
            <a:ext cx="8382000" cy="4794250"/>
          </a:xfrm>
          <a:prstGeom prst="rect">
            <a:avLst/>
          </a:prstGeom>
          <a:noFill/>
          <a:ln w="9525">
            <a:noFill/>
            <a:miter lim="800000"/>
            <a:headEnd/>
            <a:tailEnd/>
          </a:ln>
        </p:spPr>
        <p:txBody>
          <a:bodyPr>
            <a:spAutoFit/>
          </a:bodyPr>
          <a:lstStyle/>
          <a:p>
            <a:pPr marL="342900" indent="-342900" algn="just" rtl="1" eaLnBrk="0" hangingPunct="0">
              <a:lnSpc>
                <a:spcPct val="200000"/>
              </a:lnSpc>
              <a:buFont typeface="Courier New" pitchFamily="49" charset="0"/>
              <a:buChar char="o"/>
            </a:pPr>
            <a:r>
              <a:rPr lang="ar-KW" sz="2600" b="1">
                <a:latin typeface="Simplified Arabic" pitchFamily="18" charset="-78"/>
                <a:cs typeface="Simplified Arabic" pitchFamily="18" charset="-78"/>
              </a:rPr>
              <a:t>يمكن إعطاء تعريف منضبط </a:t>
            </a:r>
            <a:r>
              <a:rPr lang="ar-KW" sz="2600" b="1">
                <a:solidFill>
                  <a:srgbClr val="00B050"/>
                </a:solidFill>
                <a:latin typeface="Simplified Arabic" pitchFamily="18" charset="-78"/>
                <a:cs typeface="Simplified Arabic" pitchFamily="18" charset="-78"/>
              </a:rPr>
              <a:t>للإستحالة</a:t>
            </a:r>
            <a:r>
              <a:rPr lang="ar-KW" sz="2600" b="1">
                <a:latin typeface="Simplified Arabic" pitchFamily="18" charset="-78"/>
                <a:cs typeface="Simplified Arabic" pitchFamily="18" charset="-78"/>
              </a:rPr>
              <a:t> على أنها </a:t>
            </a:r>
            <a:r>
              <a:rPr lang="ar-SA" sz="2600" b="1">
                <a:solidFill>
                  <a:srgbClr val="00B0F0"/>
                </a:solidFill>
                <a:latin typeface="Simplified Arabic" pitchFamily="18" charset="-78"/>
                <a:cs typeface="Simplified Arabic" pitchFamily="18" charset="-78"/>
              </a:rPr>
              <a:t>تبدل</a:t>
            </a:r>
            <a:r>
              <a:rPr lang="ar-SA" sz="2600" b="1">
                <a:latin typeface="Simplified Arabic" pitchFamily="18" charset="-78"/>
                <a:cs typeface="Simplified Arabic" pitchFamily="18" charset="-78"/>
              </a:rPr>
              <a:t> و</a:t>
            </a:r>
            <a:r>
              <a:rPr lang="ar-SA" sz="2600" b="1">
                <a:solidFill>
                  <a:srgbClr val="00B0F0"/>
                </a:solidFill>
                <a:latin typeface="Simplified Arabic" pitchFamily="18" charset="-78"/>
                <a:cs typeface="Simplified Arabic" pitchFamily="18" charset="-78"/>
              </a:rPr>
              <a:t>تغير</a:t>
            </a:r>
            <a:r>
              <a:rPr lang="ar-SA" sz="2600" b="1">
                <a:latin typeface="Simplified Arabic" pitchFamily="18" charset="-78"/>
                <a:cs typeface="Simplified Arabic" pitchFamily="18" charset="-78"/>
              </a:rPr>
              <a:t> </a:t>
            </a:r>
            <a:r>
              <a:rPr lang="ar-KW" sz="2600" b="1">
                <a:latin typeface="Simplified Arabic" pitchFamily="18" charset="-78"/>
                <a:cs typeface="Simplified Arabic" pitchFamily="18" charset="-78"/>
              </a:rPr>
              <a:t>و</a:t>
            </a:r>
            <a:r>
              <a:rPr lang="ar-KW" sz="2600" b="1">
                <a:solidFill>
                  <a:srgbClr val="00B0F0"/>
                </a:solidFill>
                <a:latin typeface="Simplified Arabic" pitchFamily="18" charset="-78"/>
                <a:cs typeface="Simplified Arabic" pitchFamily="18" charset="-78"/>
              </a:rPr>
              <a:t>إن</a:t>
            </a:r>
            <a:r>
              <a:rPr lang="ar-JO" sz="2600" b="1">
                <a:solidFill>
                  <a:srgbClr val="00B0F0"/>
                </a:solidFill>
                <a:latin typeface="Simplified Arabic" pitchFamily="18" charset="-78"/>
                <a:cs typeface="Simplified Arabic" pitchFamily="18" charset="-78"/>
              </a:rPr>
              <a:t>قلاب</a:t>
            </a:r>
            <a:r>
              <a:rPr lang="ar-JO" sz="2600" b="1">
                <a:latin typeface="Simplified Arabic" pitchFamily="18" charset="-78"/>
                <a:cs typeface="Simplified Arabic" pitchFamily="18" charset="-78"/>
              </a:rPr>
              <a:t> </a:t>
            </a:r>
            <a:r>
              <a:rPr lang="ar-KW" sz="2600" b="1">
                <a:latin typeface="Simplified Arabic" pitchFamily="18" charset="-78"/>
                <a:cs typeface="Simplified Arabic" pitchFamily="18" charset="-78"/>
              </a:rPr>
              <a:t>عين النجس </a:t>
            </a:r>
            <a:r>
              <a:rPr lang="ar-JO" sz="2600" b="1">
                <a:latin typeface="Simplified Arabic" pitchFamily="18" charset="-78"/>
                <a:cs typeface="Simplified Arabic" pitchFamily="18" charset="-78"/>
              </a:rPr>
              <a:t>عن </a:t>
            </a:r>
            <a:r>
              <a:rPr lang="ar-KW" sz="2600" b="1">
                <a:latin typeface="Simplified Arabic" pitchFamily="18" charset="-78"/>
                <a:cs typeface="Simplified Arabic" pitchFamily="18" charset="-78"/>
              </a:rPr>
              <a:t>صفته و</a:t>
            </a:r>
            <a:r>
              <a:rPr lang="ar-JO" sz="2600" b="1">
                <a:latin typeface="Simplified Arabic" pitchFamily="18" charset="-78"/>
                <a:cs typeface="Simplified Arabic" pitchFamily="18" charset="-78"/>
              </a:rPr>
              <a:t>حقيقته</a:t>
            </a:r>
            <a:r>
              <a:rPr lang="ar-KW" sz="2600" b="1">
                <a:latin typeface="Simplified Arabic" pitchFamily="18" charset="-78"/>
                <a:cs typeface="Simplified Arabic" pitchFamily="18" charset="-78"/>
              </a:rPr>
              <a:t>، وبشكل غير متعمد</a:t>
            </a:r>
            <a:r>
              <a:rPr lang="en-US" sz="2600" b="1">
                <a:latin typeface="Simplified Arabic" pitchFamily="18" charset="-78"/>
                <a:cs typeface="Simplified Arabic" pitchFamily="18" charset="-78"/>
              </a:rPr>
              <a:t>*</a:t>
            </a:r>
            <a:r>
              <a:rPr lang="ar-KW" sz="2600" b="1">
                <a:latin typeface="Simplified Arabic" pitchFamily="18" charset="-78"/>
                <a:cs typeface="Simplified Arabic" pitchFamily="18" charset="-78"/>
              </a:rPr>
              <a:t> إلى صفة وحقيقة أخرى وخروجها عن إسمها الذي كانت به، بخصائص فيزيائية مختلفة، و 100٪ </a:t>
            </a:r>
            <a:r>
              <a:rPr lang="ar-SA" sz="2600" b="1">
                <a:latin typeface="Simplified Arabic" pitchFamily="18" charset="-78"/>
                <a:cs typeface="Simplified Arabic" pitchFamily="18" charset="-78"/>
              </a:rPr>
              <a:t>تحول كيميائي </a:t>
            </a:r>
            <a:r>
              <a:rPr lang="ar-KW" sz="2600" b="1">
                <a:latin typeface="Simplified Arabic" pitchFamily="18" charset="-78"/>
                <a:cs typeface="Simplified Arabic" pitchFamily="18" charset="-78"/>
              </a:rPr>
              <a:t>(أي تغير في الخصائص الكيميائية، وإختفاء أصل المادة النجسة مع إستحالة التعرف عليها أو إستخلاصها مرة أخرى من المنتج الجديد).</a:t>
            </a:r>
          </a:p>
        </p:txBody>
      </p:sp>
      <p:sp>
        <p:nvSpPr>
          <p:cNvPr id="12292" name="Rectangle 5"/>
          <p:cNvSpPr>
            <a:spLocks noChangeArrowheads="1"/>
          </p:cNvSpPr>
          <p:nvPr/>
        </p:nvSpPr>
        <p:spPr bwMode="auto">
          <a:xfrm>
            <a:off x="4960938" y="6411913"/>
            <a:ext cx="3725862" cy="369887"/>
          </a:xfrm>
          <a:prstGeom prst="rect">
            <a:avLst/>
          </a:prstGeom>
          <a:noFill/>
          <a:ln w="9525">
            <a:noFill/>
            <a:miter lim="800000"/>
            <a:headEnd/>
            <a:tailEnd/>
          </a:ln>
        </p:spPr>
        <p:txBody>
          <a:bodyPr wrap="none">
            <a:spAutoFit/>
          </a:bodyPr>
          <a:lstStyle/>
          <a:p>
            <a:pPr algn="r" rtl="1"/>
            <a:r>
              <a:rPr lang="ar-KW" b="1">
                <a:latin typeface="Simplified Arabic" pitchFamily="18" charset="-78"/>
                <a:cs typeface="Simplified Arabic" pitchFamily="18" charset="-78"/>
              </a:rPr>
              <a:t>* بدون تدخل بشري أو نية</a:t>
            </a:r>
            <a:r>
              <a:rPr lang="en-US" b="1">
                <a:latin typeface="Simplified Arabic" pitchFamily="18" charset="-78"/>
                <a:cs typeface="Simplified Arabic" pitchFamily="18" charset="-78"/>
              </a:rPr>
              <a:t> </a:t>
            </a:r>
            <a:r>
              <a:rPr lang="ar-KW" b="1">
                <a:latin typeface="Simplified Arabic" pitchFamily="18" charset="-78"/>
                <a:cs typeface="Simplified Arabic" pitchFamily="18" charset="-78"/>
              </a:rPr>
              <a:t> في إفتعال التحويل.</a:t>
            </a:r>
          </a:p>
        </p:txBody>
      </p:sp>
      <p:sp>
        <p:nvSpPr>
          <p:cNvPr id="12293" name="Rectangle 8"/>
          <p:cNvSpPr>
            <a:spLocks noChangeArrowheads="1"/>
          </p:cNvSpPr>
          <p:nvPr/>
        </p:nvSpPr>
        <p:spPr bwMode="auto">
          <a:xfrm>
            <a:off x="0" y="0"/>
            <a:ext cx="9144000" cy="584200"/>
          </a:xfrm>
          <a:prstGeom prst="rect">
            <a:avLst/>
          </a:prstGeom>
          <a:solidFill>
            <a:srgbClr val="00B050"/>
          </a:solidFill>
          <a:ln w="9525">
            <a:noFill/>
            <a:miter lim="800000"/>
            <a:headEnd/>
            <a:tailEnd/>
          </a:ln>
        </p:spPr>
        <p:txBody>
          <a:bodyPr>
            <a:spAutoFit/>
          </a:bodyPr>
          <a:lstStyle/>
          <a:p>
            <a:pPr algn="just" rtl="1"/>
            <a:r>
              <a:rPr lang="ar-KW" sz="3200" b="1">
                <a:solidFill>
                  <a:schemeClr val="bg1"/>
                </a:solidFill>
                <a:latin typeface="Simplified Arabic" pitchFamily="18" charset="-78"/>
                <a:cs typeface="Simplified Arabic" pitchFamily="18" charset="-78"/>
              </a:rPr>
              <a:t>مصطلحات</a:t>
            </a:r>
            <a:endParaRPr lang="en-US" sz="3200" b="1">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304800" y="127000"/>
            <a:ext cx="8229600" cy="646113"/>
          </a:xfrm>
          <a:prstGeom prst="rect">
            <a:avLst/>
          </a:prstGeom>
          <a:noFill/>
          <a:ln w="9525">
            <a:noFill/>
            <a:miter lim="800000"/>
            <a:headEnd/>
            <a:tailEnd/>
          </a:ln>
        </p:spPr>
        <p:txBody>
          <a:bodyPr>
            <a:spAutoFit/>
          </a:bodyPr>
          <a:lstStyle/>
          <a:p>
            <a:pPr algn="ctr" rtl="1"/>
            <a:r>
              <a:rPr lang="ar-KW" sz="3600" b="1">
                <a:solidFill>
                  <a:srgbClr val="FF0000"/>
                </a:solidFill>
                <a:latin typeface="Simplified Arabic" pitchFamily="18" charset="-78"/>
                <a:cs typeface="Simplified Arabic" pitchFamily="18" charset="-78"/>
              </a:rPr>
              <a:t>المنفحة</a:t>
            </a:r>
          </a:p>
        </p:txBody>
      </p:sp>
      <p:sp>
        <p:nvSpPr>
          <p:cNvPr id="6" name="Rectangle 5"/>
          <p:cNvSpPr>
            <a:spLocks noChangeArrowheads="1"/>
          </p:cNvSpPr>
          <p:nvPr/>
        </p:nvSpPr>
        <p:spPr bwMode="auto">
          <a:xfrm>
            <a:off x="152400" y="1577975"/>
            <a:ext cx="8686800" cy="5170488"/>
          </a:xfrm>
          <a:prstGeom prst="rect">
            <a:avLst/>
          </a:prstGeom>
          <a:noFill/>
          <a:ln w="9525">
            <a:noFill/>
            <a:miter lim="800000"/>
            <a:headEnd/>
            <a:tailEnd/>
          </a:ln>
        </p:spPr>
        <p:txBody>
          <a:bodyPr>
            <a:spAutoFit/>
          </a:bodyPr>
          <a:lstStyle/>
          <a:p>
            <a:pPr marL="457200" indent="-457200" algn="just" rtl="1">
              <a:lnSpc>
                <a:spcPct val="150000"/>
              </a:lnSpc>
              <a:buFont typeface="Calibri" pitchFamily="34" charset="0"/>
              <a:buAutoNum type="arabicPeriod"/>
            </a:pPr>
            <a:r>
              <a:rPr lang="ar-KW" sz="2000">
                <a:latin typeface="Simplified Arabic" pitchFamily="18" charset="-78"/>
                <a:cs typeface="Simplified Arabic" pitchFamily="18" charset="-78"/>
              </a:rPr>
              <a:t>يتم استخراج الإنفحة/المنفحة </a:t>
            </a:r>
            <a:r>
              <a:rPr lang="ar-KW" sz="1600">
                <a:latin typeface="Simplified Arabic" pitchFamily="18" charset="-78"/>
                <a:cs typeface="Simplified Arabic" pitchFamily="18" charset="-78"/>
              </a:rPr>
              <a:t>(</a:t>
            </a:r>
            <a:r>
              <a:rPr lang="en-US" sz="1600">
                <a:latin typeface="Simplified Arabic" pitchFamily="18" charset="-78"/>
                <a:cs typeface="Simplified Arabic" pitchFamily="18" charset="-78"/>
              </a:rPr>
              <a:t>Rennet</a:t>
            </a:r>
            <a:r>
              <a:rPr lang="ar-KW" sz="1600">
                <a:latin typeface="Simplified Arabic" pitchFamily="18" charset="-78"/>
                <a:cs typeface="Simplified Arabic" pitchFamily="18" charset="-78"/>
              </a:rPr>
              <a:t>) </a:t>
            </a:r>
            <a:r>
              <a:rPr lang="ar-KW" sz="2000">
                <a:latin typeface="Simplified Arabic" pitchFamily="18" charset="-78"/>
                <a:cs typeface="Simplified Arabic" pitchFamily="18" charset="-78"/>
              </a:rPr>
              <a:t>من بطانة المعدة الداخلية من الثدييات، والأكثر شيوعا من المعدة الرابعة من العجول الصغيرة.</a:t>
            </a:r>
          </a:p>
          <a:p>
            <a:pPr marL="457200" indent="-457200" algn="just" rtl="1">
              <a:lnSpc>
                <a:spcPct val="150000"/>
              </a:lnSpc>
              <a:buFont typeface="Calibri" pitchFamily="34" charset="0"/>
              <a:buAutoNum type="arabicPeriod"/>
            </a:pPr>
            <a:r>
              <a:rPr lang="ar-KW" sz="2000">
                <a:latin typeface="Simplified Arabic" pitchFamily="18" charset="-78"/>
                <a:cs typeface="Simplified Arabic" pitchFamily="18" charset="-78"/>
              </a:rPr>
              <a:t>وتحتوي المنفحة على البروتينات الانزيمية التي تحول الحليب إلى الجبن، عن طريق فصل الروائب الصلبة ومصل اللبن السائل.</a:t>
            </a:r>
          </a:p>
          <a:p>
            <a:pPr marL="457200" indent="-457200" algn="just" rtl="1">
              <a:lnSpc>
                <a:spcPct val="150000"/>
              </a:lnSpc>
              <a:buFont typeface="Calibri" pitchFamily="34" charset="0"/>
              <a:buAutoNum type="arabicPeriod"/>
            </a:pPr>
            <a:r>
              <a:rPr lang="ar-KW" sz="2000">
                <a:latin typeface="Simplified Arabic" pitchFamily="18" charset="-78"/>
                <a:cs typeface="Simplified Arabic" pitchFamily="18" charset="-78"/>
              </a:rPr>
              <a:t>وتستخدم المنافح الحيوانية المختلفة لإنتاج أنواع مختلفة من الجبن.</a:t>
            </a:r>
          </a:p>
          <a:p>
            <a:pPr marL="457200" indent="-457200" algn="just" rtl="1">
              <a:lnSpc>
                <a:spcPct val="150000"/>
              </a:lnSpc>
              <a:buFont typeface="Calibri" pitchFamily="34" charset="0"/>
              <a:buAutoNum type="arabicPeriod"/>
            </a:pPr>
            <a:r>
              <a:rPr lang="ar-KW" sz="2000">
                <a:latin typeface="Simplified Arabic" pitchFamily="18" charset="-78"/>
                <a:cs typeface="Simplified Arabic" pitchFamily="18" charset="-78"/>
              </a:rPr>
              <a:t>معظم الجبن يتم إنتاجه باستخدام المنفحة الحيوانية، وهناك بدائل أرخص.</a:t>
            </a:r>
          </a:p>
          <a:p>
            <a:pPr marL="457200" indent="-457200" algn="just" rtl="1">
              <a:lnSpc>
                <a:spcPct val="150000"/>
              </a:lnSpc>
              <a:buFont typeface="Calibri" pitchFamily="34" charset="0"/>
              <a:buAutoNum type="arabicPeriod"/>
            </a:pPr>
            <a:r>
              <a:rPr lang="ar-KW" sz="2000">
                <a:latin typeface="Simplified Arabic" pitchFamily="18" charset="-78"/>
                <a:cs typeface="Simplified Arabic" pitchFamily="18" charset="-78"/>
              </a:rPr>
              <a:t>فهناك المنفحة النباتية والتي تستخرج من بعض الخضروات لها خصائص التخثر. ونبات الشوك </a:t>
            </a:r>
            <a:r>
              <a:rPr lang="en-US" sz="2000">
                <a:latin typeface="Simplified Arabic" pitchFamily="18" charset="-78"/>
                <a:cs typeface="Simplified Arabic" pitchFamily="18" charset="-78"/>
              </a:rPr>
              <a:t>Thistle </a:t>
            </a:r>
            <a:r>
              <a:rPr lang="ar-KW" sz="2000">
                <a:latin typeface="Simplified Arabic" pitchFamily="18" charset="-78"/>
                <a:cs typeface="Simplified Arabic" pitchFamily="18" charset="-78"/>
              </a:rPr>
              <a:t> هو الأكثر شيوعا.</a:t>
            </a:r>
          </a:p>
          <a:p>
            <a:pPr marL="457200" indent="-457200" algn="just" rtl="1">
              <a:lnSpc>
                <a:spcPct val="150000"/>
              </a:lnSpc>
              <a:buFont typeface="Calibri" pitchFamily="34" charset="0"/>
              <a:buAutoNum type="arabicPeriod"/>
            </a:pPr>
            <a:r>
              <a:rPr lang="ar-KW" sz="2000">
                <a:latin typeface="Simplified Arabic" pitchFamily="18" charset="-78"/>
                <a:cs typeface="Simplified Arabic" pitchFamily="18" charset="-78"/>
              </a:rPr>
              <a:t>وتتوافر أيضاً المنفحة الميكروبية. ولها آثار جانبية مثل المذاق المر.</a:t>
            </a:r>
          </a:p>
          <a:p>
            <a:pPr marL="457200" indent="-457200" algn="just" rtl="1">
              <a:lnSpc>
                <a:spcPct val="150000"/>
              </a:lnSpc>
              <a:buFont typeface="Calibri" pitchFamily="34" charset="0"/>
              <a:buAutoNum type="arabicPeriod"/>
            </a:pPr>
            <a:r>
              <a:rPr lang="ar-KW" sz="2000">
                <a:latin typeface="Simplified Arabic" pitchFamily="18" charset="-78"/>
                <a:cs typeface="Simplified Arabic" pitchFamily="18" charset="-78"/>
              </a:rPr>
              <a:t>والمنفحة الميكروبية </a:t>
            </a:r>
            <a:r>
              <a:rPr lang="en-US" sz="2000">
                <a:latin typeface="Simplified Arabic" pitchFamily="18" charset="-78"/>
                <a:cs typeface="Simplified Arabic" pitchFamily="18" charset="-78"/>
              </a:rPr>
              <a:t>microbial rennet </a:t>
            </a:r>
            <a:r>
              <a:rPr lang="ar-KW" sz="2000">
                <a:latin typeface="Simplified Arabic" pitchFamily="18" charset="-78"/>
                <a:cs typeface="Simplified Arabic" pitchFamily="18" charset="-78"/>
              </a:rPr>
              <a:t> هي منتجة بتقنية الهندسة الوراثية التي تم حقنها بجينات البقر وتم زراعتها في أوساط وإنزيمات نجسة.</a:t>
            </a:r>
            <a:endParaRPr lang="en-US" sz="2000">
              <a:latin typeface="Simplified Arabic" pitchFamily="18" charset="-78"/>
              <a:cs typeface="Simplified Arabic" pitchFamily="18" charset="-78"/>
            </a:endParaRPr>
          </a:p>
        </p:txBody>
      </p:sp>
      <p:pic>
        <p:nvPicPr>
          <p:cNvPr id="107524" name="Picture 2"/>
          <p:cNvPicPr>
            <a:picLocks noChangeAspect="1" noChangeArrowheads="1"/>
          </p:cNvPicPr>
          <p:nvPr/>
        </p:nvPicPr>
        <p:blipFill>
          <a:blip r:embed="rId2"/>
          <a:srcRect/>
          <a:stretch>
            <a:fillRect/>
          </a:stretch>
        </p:blipFill>
        <p:spPr bwMode="auto">
          <a:xfrm>
            <a:off x="0" y="0"/>
            <a:ext cx="1841500" cy="1381125"/>
          </a:xfrm>
          <a:prstGeom prst="rect">
            <a:avLst/>
          </a:prstGeom>
          <a:noFill/>
          <a:ln w="9525">
            <a:noFill/>
            <a:miter lim="800000"/>
            <a:headEnd/>
            <a:tailEnd/>
          </a:ln>
          <a:effectLst/>
        </p:spPr>
      </p:pic>
      <p:pic>
        <p:nvPicPr>
          <p:cNvPr id="107525" name="Picture 2"/>
          <p:cNvPicPr>
            <a:picLocks noChangeAspect="1" noChangeArrowheads="1"/>
          </p:cNvPicPr>
          <p:nvPr/>
        </p:nvPicPr>
        <p:blipFill>
          <a:blip r:embed="rId3"/>
          <a:srcRect/>
          <a:stretch>
            <a:fillRect/>
          </a:stretch>
        </p:blipFill>
        <p:spPr bwMode="auto">
          <a:xfrm>
            <a:off x="7985125" y="85725"/>
            <a:ext cx="1098550" cy="1100138"/>
          </a:xfrm>
          <a:prstGeom prst="rect">
            <a:avLst/>
          </a:prstGeom>
          <a:noFill/>
          <a:ln w="9525">
            <a:noFill/>
            <a:miter lim="800000"/>
            <a:headEnd/>
            <a:tailEnd/>
          </a:ln>
          <a:effectLst/>
        </p:spPr>
      </p:pic>
      <p:pic>
        <p:nvPicPr>
          <p:cNvPr id="107526" name="Picture 3"/>
          <p:cNvPicPr>
            <a:picLocks noChangeAspect="1" noChangeArrowheads="1"/>
          </p:cNvPicPr>
          <p:nvPr/>
        </p:nvPicPr>
        <p:blipFill>
          <a:blip r:embed="rId4"/>
          <a:srcRect/>
          <a:stretch>
            <a:fillRect/>
          </a:stretch>
        </p:blipFill>
        <p:spPr bwMode="auto">
          <a:xfrm>
            <a:off x="7070725" y="128588"/>
            <a:ext cx="676275" cy="10144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p:cNvPicPr>
            <a:picLocks noChangeAspect="1" noChangeArrowheads="1"/>
          </p:cNvPicPr>
          <p:nvPr/>
        </p:nvPicPr>
        <p:blipFill>
          <a:blip r:embed="rId2"/>
          <a:srcRect/>
          <a:stretch>
            <a:fillRect/>
          </a:stretch>
        </p:blipFill>
        <p:spPr bwMode="auto">
          <a:xfrm>
            <a:off x="52388" y="857250"/>
            <a:ext cx="5534025" cy="5905500"/>
          </a:xfrm>
          <a:prstGeom prst="rect">
            <a:avLst/>
          </a:prstGeom>
          <a:noFill/>
          <a:ln w="9525">
            <a:noFill/>
            <a:miter lim="800000"/>
            <a:headEnd/>
            <a:tailEnd/>
          </a:ln>
          <a:effectLst/>
        </p:spPr>
      </p:pic>
      <p:sp>
        <p:nvSpPr>
          <p:cNvPr id="108547" name="Rectangle 4"/>
          <p:cNvSpPr>
            <a:spLocks noChangeArrowheads="1"/>
          </p:cNvSpPr>
          <p:nvPr/>
        </p:nvSpPr>
        <p:spPr bwMode="auto">
          <a:xfrm>
            <a:off x="0" y="6318250"/>
            <a:ext cx="5534025" cy="463550"/>
          </a:xfrm>
          <a:prstGeom prst="rect">
            <a:avLst/>
          </a:prstGeom>
          <a:solidFill>
            <a:schemeClr val="bg1"/>
          </a:solidFill>
          <a:ln w="9525">
            <a:noFill/>
            <a:miter lim="800000"/>
            <a:headEnd/>
            <a:tailEnd/>
          </a:ln>
        </p:spPr>
        <p:txBody>
          <a:bodyPr>
            <a:spAutoFit/>
          </a:bodyPr>
          <a:lstStyle/>
          <a:p>
            <a:pPr algn="ctr" rtl="1">
              <a:lnSpc>
                <a:spcPct val="150000"/>
              </a:lnSpc>
            </a:pPr>
            <a:r>
              <a:rPr lang="ar-KW" b="1"/>
              <a:t>الدورة الحفازة للإنزيم</a:t>
            </a:r>
            <a:endParaRPr lang="en-US" b="1"/>
          </a:p>
        </p:txBody>
      </p:sp>
      <p:sp>
        <p:nvSpPr>
          <p:cNvPr id="108548" name="Rectangle 5"/>
          <p:cNvSpPr>
            <a:spLocks noChangeArrowheads="1"/>
          </p:cNvSpPr>
          <p:nvPr/>
        </p:nvSpPr>
        <p:spPr bwMode="auto">
          <a:xfrm>
            <a:off x="3276600" y="1914525"/>
            <a:ext cx="1219200" cy="523875"/>
          </a:xfrm>
          <a:prstGeom prst="rect">
            <a:avLst/>
          </a:prstGeom>
          <a:solidFill>
            <a:schemeClr val="bg1"/>
          </a:solidFill>
          <a:ln w="9525">
            <a:noFill/>
            <a:miter lim="800000"/>
            <a:headEnd/>
            <a:tailEnd/>
          </a:ln>
        </p:spPr>
        <p:txBody>
          <a:bodyPr>
            <a:spAutoFit/>
          </a:bodyPr>
          <a:lstStyle/>
          <a:p>
            <a:pPr algn="ctr" rtl="1"/>
            <a:r>
              <a:rPr lang="ar-KW" sz="1400" b="1"/>
              <a:t>الركيزة</a:t>
            </a:r>
          </a:p>
          <a:p>
            <a:pPr algn="ctr" rtl="1"/>
            <a:r>
              <a:rPr lang="ar-KW" sz="1400" b="1"/>
              <a:t>سكر ثنائي</a:t>
            </a:r>
            <a:endParaRPr lang="en-US" sz="1400" b="1"/>
          </a:p>
        </p:txBody>
      </p:sp>
      <p:sp>
        <p:nvSpPr>
          <p:cNvPr id="108549" name="Rectangle 6"/>
          <p:cNvSpPr>
            <a:spLocks noChangeArrowheads="1"/>
          </p:cNvSpPr>
          <p:nvPr/>
        </p:nvSpPr>
        <p:spPr bwMode="auto">
          <a:xfrm>
            <a:off x="4191000" y="2362200"/>
            <a:ext cx="1676400" cy="738188"/>
          </a:xfrm>
          <a:prstGeom prst="rect">
            <a:avLst/>
          </a:prstGeom>
          <a:solidFill>
            <a:schemeClr val="bg1"/>
          </a:solidFill>
          <a:ln w="9525">
            <a:noFill/>
            <a:miter lim="800000"/>
            <a:headEnd/>
            <a:tailEnd/>
          </a:ln>
        </p:spPr>
        <p:txBody>
          <a:bodyPr>
            <a:spAutoFit/>
          </a:bodyPr>
          <a:lstStyle/>
          <a:p>
            <a:pPr algn="ctr" rtl="1">
              <a:lnSpc>
                <a:spcPct val="150000"/>
              </a:lnSpc>
            </a:pPr>
            <a:r>
              <a:rPr lang="ar-KW" sz="1400" b="1"/>
              <a:t>تلتحم الركيزة بانزيم السكريز بشكل متناسب</a:t>
            </a:r>
            <a:endParaRPr lang="en-US" sz="1400" b="1"/>
          </a:p>
        </p:txBody>
      </p:sp>
      <p:sp>
        <p:nvSpPr>
          <p:cNvPr id="108550" name="Rectangle 7"/>
          <p:cNvSpPr>
            <a:spLocks noChangeArrowheads="1"/>
          </p:cNvSpPr>
          <p:nvPr/>
        </p:nvSpPr>
        <p:spPr bwMode="auto">
          <a:xfrm>
            <a:off x="4730750" y="4727575"/>
            <a:ext cx="609600" cy="307975"/>
          </a:xfrm>
          <a:prstGeom prst="rect">
            <a:avLst/>
          </a:prstGeom>
          <a:solidFill>
            <a:schemeClr val="bg1"/>
          </a:solidFill>
          <a:ln w="9525">
            <a:noFill/>
            <a:miter lim="800000"/>
            <a:headEnd/>
            <a:tailEnd/>
          </a:ln>
        </p:spPr>
        <p:txBody>
          <a:bodyPr>
            <a:spAutoFit/>
          </a:bodyPr>
          <a:lstStyle/>
          <a:p>
            <a:pPr algn="ctr" rtl="1"/>
            <a:r>
              <a:rPr lang="ar-KW" sz="1400" b="1"/>
              <a:t>ماء</a:t>
            </a:r>
            <a:endParaRPr lang="en-US" sz="1400" b="1"/>
          </a:p>
        </p:txBody>
      </p:sp>
      <p:sp>
        <p:nvSpPr>
          <p:cNvPr id="108551" name="Rectangle 8"/>
          <p:cNvSpPr>
            <a:spLocks noChangeArrowheads="1"/>
          </p:cNvSpPr>
          <p:nvPr/>
        </p:nvSpPr>
        <p:spPr bwMode="auto">
          <a:xfrm>
            <a:off x="3962400" y="5160963"/>
            <a:ext cx="1447800" cy="703262"/>
          </a:xfrm>
          <a:prstGeom prst="rect">
            <a:avLst/>
          </a:prstGeom>
          <a:solidFill>
            <a:schemeClr val="bg1"/>
          </a:solidFill>
          <a:ln w="9525">
            <a:noFill/>
            <a:miter lim="800000"/>
            <a:headEnd/>
            <a:tailEnd/>
          </a:ln>
        </p:spPr>
        <p:txBody>
          <a:bodyPr>
            <a:spAutoFit/>
          </a:bodyPr>
          <a:lstStyle/>
          <a:p>
            <a:pPr algn="ctr" rtl="1">
              <a:lnSpc>
                <a:spcPct val="150000"/>
              </a:lnSpc>
            </a:pPr>
            <a:r>
              <a:rPr lang="ar-KW" sz="1400" b="1"/>
              <a:t>تحول الركيزة إلى منتج</a:t>
            </a:r>
            <a:endParaRPr lang="en-US" sz="1400" b="1"/>
          </a:p>
        </p:txBody>
      </p:sp>
      <p:sp>
        <p:nvSpPr>
          <p:cNvPr id="108552" name="Rectangle 9"/>
          <p:cNvSpPr>
            <a:spLocks noChangeArrowheads="1"/>
          </p:cNvSpPr>
          <p:nvPr/>
        </p:nvSpPr>
        <p:spPr bwMode="auto">
          <a:xfrm>
            <a:off x="509588" y="4724400"/>
            <a:ext cx="1014412" cy="703263"/>
          </a:xfrm>
          <a:prstGeom prst="rect">
            <a:avLst/>
          </a:prstGeom>
          <a:solidFill>
            <a:schemeClr val="bg1"/>
          </a:solidFill>
          <a:ln w="9525">
            <a:noFill/>
            <a:miter lim="800000"/>
            <a:headEnd/>
            <a:tailEnd/>
          </a:ln>
        </p:spPr>
        <p:txBody>
          <a:bodyPr>
            <a:spAutoFit/>
          </a:bodyPr>
          <a:lstStyle/>
          <a:p>
            <a:pPr algn="ctr" rtl="1">
              <a:lnSpc>
                <a:spcPct val="150000"/>
              </a:lnSpc>
            </a:pPr>
            <a:r>
              <a:rPr lang="ar-KW" sz="1400" b="1"/>
              <a:t>يفرج عن المنتج</a:t>
            </a:r>
            <a:endParaRPr lang="en-US" sz="1400" b="1"/>
          </a:p>
        </p:txBody>
      </p:sp>
      <p:sp>
        <p:nvSpPr>
          <p:cNvPr id="108553" name="Rectangle 10"/>
          <p:cNvSpPr>
            <a:spLocks noChangeArrowheads="1"/>
          </p:cNvSpPr>
          <p:nvPr/>
        </p:nvSpPr>
        <p:spPr bwMode="auto">
          <a:xfrm>
            <a:off x="52388" y="3211513"/>
            <a:ext cx="960437" cy="369887"/>
          </a:xfrm>
          <a:prstGeom prst="rect">
            <a:avLst/>
          </a:prstGeom>
          <a:solidFill>
            <a:schemeClr val="bg1"/>
          </a:solidFill>
          <a:ln w="9525">
            <a:noFill/>
            <a:miter lim="800000"/>
            <a:headEnd/>
            <a:tailEnd/>
          </a:ln>
        </p:spPr>
        <p:txBody>
          <a:bodyPr>
            <a:spAutoFit/>
          </a:bodyPr>
          <a:lstStyle/>
          <a:p>
            <a:pPr algn="ctr" rtl="1">
              <a:lnSpc>
                <a:spcPct val="150000"/>
              </a:lnSpc>
            </a:pPr>
            <a:r>
              <a:rPr lang="ar-KW" sz="1200" b="1"/>
              <a:t>منتج الجلوكوز</a:t>
            </a:r>
            <a:endParaRPr lang="en-US" sz="1200" b="1"/>
          </a:p>
        </p:txBody>
      </p:sp>
      <p:sp>
        <p:nvSpPr>
          <p:cNvPr id="108554" name="Rectangle 12"/>
          <p:cNvSpPr>
            <a:spLocks noChangeArrowheads="1"/>
          </p:cNvSpPr>
          <p:nvPr/>
        </p:nvSpPr>
        <p:spPr bwMode="auto">
          <a:xfrm>
            <a:off x="1792288" y="3141663"/>
            <a:ext cx="960437" cy="381000"/>
          </a:xfrm>
          <a:prstGeom prst="rect">
            <a:avLst/>
          </a:prstGeom>
          <a:solidFill>
            <a:schemeClr val="bg1"/>
          </a:solidFill>
          <a:ln w="9525">
            <a:noFill/>
            <a:miter lim="800000"/>
            <a:headEnd/>
            <a:tailEnd/>
          </a:ln>
        </p:spPr>
        <p:txBody>
          <a:bodyPr>
            <a:spAutoFit/>
          </a:bodyPr>
          <a:lstStyle/>
          <a:p>
            <a:pPr algn="ctr" rtl="1">
              <a:lnSpc>
                <a:spcPct val="150000"/>
              </a:lnSpc>
            </a:pPr>
            <a:r>
              <a:rPr lang="ar-KW" sz="1400" b="1"/>
              <a:t>إنزيم السكريز</a:t>
            </a:r>
            <a:endParaRPr lang="en-US" sz="1400" b="1"/>
          </a:p>
        </p:txBody>
      </p:sp>
      <p:sp>
        <p:nvSpPr>
          <p:cNvPr id="108555" name="Rectangle 13"/>
          <p:cNvSpPr>
            <a:spLocks noChangeArrowheads="1"/>
          </p:cNvSpPr>
          <p:nvPr/>
        </p:nvSpPr>
        <p:spPr bwMode="auto">
          <a:xfrm>
            <a:off x="800100" y="1600200"/>
            <a:ext cx="1181100" cy="369888"/>
          </a:xfrm>
          <a:prstGeom prst="rect">
            <a:avLst/>
          </a:prstGeom>
          <a:solidFill>
            <a:schemeClr val="bg1"/>
          </a:solidFill>
          <a:ln w="9525">
            <a:noFill/>
            <a:miter lim="800000"/>
            <a:headEnd/>
            <a:tailEnd/>
          </a:ln>
        </p:spPr>
        <p:txBody>
          <a:bodyPr>
            <a:spAutoFit/>
          </a:bodyPr>
          <a:lstStyle/>
          <a:p>
            <a:pPr algn="ctr" rtl="1">
              <a:lnSpc>
                <a:spcPct val="150000"/>
              </a:lnSpc>
            </a:pPr>
            <a:r>
              <a:rPr lang="ar-KW" sz="1200" b="1"/>
              <a:t>الموقع الحفاز النشط</a:t>
            </a:r>
            <a:endParaRPr lang="en-US" sz="1200" b="1"/>
          </a:p>
        </p:txBody>
      </p:sp>
      <p:sp>
        <p:nvSpPr>
          <p:cNvPr id="15" name="Oval 14"/>
          <p:cNvSpPr/>
          <p:nvPr/>
        </p:nvSpPr>
        <p:spPr>
          <a:xfrm>
            <a:off x="3352800" y="1846263"/>
            <a:ext cx="304800" cy="169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182563" y="3581400"/>
            <a:ext cx="750887"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81000" y="4119563"/>
            <a:ext cx="838200" cy="147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dirty="0"/>
          </a:p>
        </p:txBody>
      </p:sp>
      <p:sp>
        <p:nvSpPr>
          <p:cNvPr id="108559" name="Rectangle 17"/>
          <p:cNvSpPr>
            <a:spLocks noChangeArrowheads="1"/>
          </p:cNvSpPr>
          <p:nvPr/>
        </p:nvSpPr>
        <p:spPr bwMode="auto">
          <a:xfrm>
            <a:off x="381000" y="4086225"/>
            <a:ext cx="960438" cy="104775"/>
          </a:xfrm>
          <a:prstGeom prst="rect">
            <a:avLst/>
          </a:prstGeom>
          <a:solidFill>
            <a:schemeClr val="bg1"/>
          </a:solidFill>
          <a:ln w="9525">
            <a:noFill/>
            <a:miter lim="800000"/>
            <a:headEnd/>
            <a:tailEnd/>
          </a:ln>
        </p:spPr>
        <p:txBody>
          <a:bodyPr>
            <a:spAutoFit/>
          </a:bodyPr>
          <a:lstStyle/>
          <a:p>
            <a:pPr algn="ctr" rtl="1">
              <a:lnSpc>
                <a:spcPts val="88"/>
              </a:lnSpc>
            </a:pPr>
            <a:r>
              <a:rPr lang="ar-KW" sz="1200" b="1"/>
              <a:t>منتج الفركتوز</a:t>
            </a:r>
            <a:endParaRPr lang="en-US" sz="1200" b="1"/>
          </a:p>
        </p:txBody>
      </p:sp>
      <p:sp>
        <p:nvSpPr>
          <p:cNvPr id="108560" name="Rectangle 18"/>
          <p:cNvSpPr>
            <a:spLocks noChangeArrowheads="1"/>
          </p:cNvSpPr>
          <p:nvPr/>
        </p:nvSpPr>
        <p:spPr bwMode="auto">
          <a:xfrm>
            <a:off x="914400" y="1031875"/>
            <a:ext cx="2395538" cy="415925"/>
          </a:xfrm>
          <a:prstGeom prst="rect">
            <a:avLst/>
          </a:prstGeom>
          <a:solidFill>
            <a:schemeClr val="bg1"/>
          </a:solidFill>
          <a:ln w="9525">
            <a:noFill/>
            <a:miter lim="800000"/>
            <a:headEnd/>
            <a:tailEnd/>
          </a:ln>
        </p:spPr>
        <p:txBody>
          <a:bodyPr>
            <a:spAutoFit/>
          </a:bodyPr>
          <a:lstStyle/>
          <a:p>
            <a:pPr algn="ctr" rtl="1">
              <a:lnSpc>
                <a:spcPct val="150000"/>
              </a:lnSpc>
            </a:pPr>
            <a:r>
              <a:rPr lang="ar-KW" sz="1400" b="1"/>
              <a:t>الإنزيم متوفر مرة أخرى لتفاعل جديد</a:t>
            </a:r>
            <a:endParaRPr lang="en-US" sz="1400" b="1"/>
          </a:p>
        </p:txBody>
      </p:sp>
      <p:sp>
        <p:nvSpPr>
          <p:cNvPr id="20" name="Rectangle 19"/>
          <p:cNvSpPr/>
          <p:nvPr/>
        </p:nvSpPr>
        <p:spPr>
          <a:xfrm>
            <a:off x="922338" y="1447800"/>
            <a:ext cx="838200" cy="14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endParaRPr lang="en-US" dirty="0"/>
          </a:p>
        </p:txBody>
      </p:sp>
      <p:sp>
        <p:nvSpPr>
          <p:cNvPr id="108562" name="Rectangle 20"/>
          <p:cNvSpPr>
            <a:spLocks noChangeArrowheads="1"/>
          </p:cNvSpPr>
          <p:nvPr/>
        </p:nvSpPr>
        <p:spPr bwMode="auto">
          <a:xfrm>
            <a:off x="4830763" y="3429000"/>
            <a:ext cx="960437" cy="381000"/>
          </a:xfrm>
          <a:prstGeom prst="rect">
            <a:avLst/>
          </a:prstGeom>
          <a:solidFill>
            <a:schemeClr val="bg1"/>
          </a:solidFill>
          <a:ln w="9525">
            <a:noFill/>
            <a:miter lim="800000"/>
            <a:headEnd/>
            <a:tailEnd/>
          </a:ln>
        </p:spPr>
        <p:txBody>
          <a:bodyPr>
            <a:spAutoFit/>
          </a:bodyPr>
          <a:lstStyle/>
          <a:p>
            <a:pPr algn="ctr" rtl="1">
              <a:lnSpc>
                <a:spcPct val="150000"/>
              </a:lnSpc>
            </a:pPr>
            <a:r>
              <a:rPr lang="ar-KW" sz="1400" b="1"/>
              <a:t>إنزيم السكريز</a:t>
            </a:r>
            <a:endParaRPr lang="en-US" sz="1400" b="1"/>
          </a:p>
        </p:txBody>
      </p:sp>
      <p:sp>
        <p:nvSpPr>
          <p:cNvPr id="108563" name="Rectangle 21"/>
          <p:cNvSpPr>
            <a:spLocks noChangeArrowheads="1"/>
          </p:cNvSpPr>
          <p:nvPr/>
        </p:nvSpPr>
        <p:spPr bwMode="auto">
          <a:xfrm>
            <a:off x="228600" y="0"/>
            <a:ext cx="8610600" cy="1304925"/>
          </a:xfrm>
          <a:prstGeom prst="rect">
            <a:avLst/>
          </a:prstGeom>
          <a:noFill/>
          <a:ln w="9525">
            <a:noFill/>
            <a:miter lim="800000"/>
            <a:headEnd/>
            <a:tailEnd/>
          </a:ln>
        </p:spPr>
        <p:txBody>
          <a:bodyPr>
            <a:spAutoFit/>
          </a:bodyPr>
          <a:lstStyle/>
          <a:p>
            <a:pPr algn="just" rtl="1">
              <a:lnSpc>
                <a:spcPct val="150000"/>
              </a:lnSpc>
            </a:pPr>
            <a:r>
              <a:rPr lang="ar-KW">
                <a:latin typeface="Simplified Arabic" pitchFamily="18" charset="-78"/>
                <a:cs typeface="Simplified Arabic" pitchFamily="18" charset="-78"/>
              </a:rPr>
              <a:t>س: هل يمكن أن ينظر إلى المنفحة على أنها وحدة جديدة لا تنتمي إلى الحيوان وتختلف في تركيبها الكيميائي والخواص الكيميائية والطبيعية بعد استخراجها من الحيوان، وهل تحمل إسم جديد؟ وهل عين المنفحة بعد التفاعل لا يزال موجود في الجبن المنتج التصنيعي النهائي؟ </a:t>
            </a:r>
          </a:p>
        </p:txBody>
      </p:sp>
      <p:sp>
        <p:nvSpPr>
          <p:cNvPr id="108564" name="Rectangle 22"/>
          <p:cNvSpPr>
            <a:spLocks noChangeArrowheads="1"/>
          </p:cNvSpPr>
          <p:nvPr/>
        </p:nvSpPr>
        <p:spPr bwMode="auto">
          <a:xfrm>
            <a:off x="5791200" y="1550988"/>
            <a:ext cx="3200400" cy="4621212"/>
          </a:xfrm>
          <a:prstGeom prst="rect">
            <a:avLst/>
          </a:prstGeom>
          <a:noFill/>
          <a:ln w="9525">
            <a:solidFill>
              <a:srgbClr val="FF0000"/>
            </a:solidFill>
            <a:miter lim="800000"/>
            <a:headEnd/>
            <a:tailEnd/>
          </a:ln>
        </p:spPr>
        <p:txBody>
          <a:bodyPr>
            <a:spAutoFit/>
          </a:bodyPr>
          <a:lstStyle/>
          <a:p>
            <a:pPr algn="just" rtl="1">
              <a:lnSpc>
                <a:spcPct val="150000"/>
              </a:lnSpc>
            </a:pPr>
            <a:r>
              <a:rPr lang="ar-KW" sz="2200">
                <a:latin typeface="Simplified Arabic" pitchFamily="18" charset="-78"/>
                <a:cs typeface="Simplified Arabic" pitchFamily="18" charset="-78"/>
              </a:rPr>
              <a:t>ج: تدخل الإنزيمات (بروتينات) ذات المواقع الحفازة النشطة في التفاعل وتخرج منه دون أن تستهلك.</a:t>
            </a:r>
          </a:p>
          <a:p>
            <a:pPr algn="just" rtl="1">
              <a:lnSpc>
                <a:spcPct val="150000"/>
              </a:lnSpc>
            </a:pPr>
            <a:endParaRPr lang="ar-KW" sz="2200">
              <a:latin typeface="Simplified Arabic" pitchFamily="18" charset="-78"/>
              <a:cs typeface="Simplified Arabic" pitchFamily="18" charset="-78"/>
            </a:endParaRPr>
          </a:p>
          <a:p>
            <a:pPr algn="just" rtl="1">
              <a:lnSpc>
                <a:spcPct val="150000"/>
              </a:lnSpc>
            </a:pPr>
            <a:r>
              <a:rPr lang="ar-KW" sz="2200">
                <a:latin typeface="Simplified Arabic" pitchFamily="18" charset="-78"/>
                <a:cs typeface="Simplified Arabic" pitchFamily="18" charset="-78"/>
              </a:rPr>
              <a:t>ولها دورة حفازة تدخل من تفاعل إلى تفاعل جديد مع نفس النوع من الركائز، أي يتواجد الإنزيم الأصلي في المنتج النهائي وأنه لم يستهلك.</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rcRect/>
          <a:stretch>
            <a:fillRect/>
          </a:stretch>
        </p:blipFill>
        <p:spPr bwMode="auto">
          <a:xfrm>
            <a:off x="6096000" y="762000"/>
            <a:ext cx="2667000" cy="2667000"/>
          </a:xfrm>
          <a:prstGeom prst="rect">
            <a:avLst/>
          </a:prstGeom>
          <a:noFill/>
          <a:ln w="9525">
            <a:noFill/>
            <a:miter lim="800000"/>
            <a:headEnd/>
            <a:tailEnd/>
          </a:ln>
          <a:effectLst/>
        </p:spPr>
      </p:pic>
      <p:pic>
        <p:nvPicPr>
          <p:cNvPr id="109571" name="Picture 4"/>
          <p:cNvPicPr>
            <a:picLocks noChangeAspect="1" noChangeArrowheads="1"/>
          </p:cNvPicPr>
          <p:nvPr/>
        </p:nvPicPr>
        <p:blipFill>
          <a:blip r:embed="rId3"/>
          <a:srcRect/>
          <a:stretch>
            <a:fillRect/>
          </a:stretch>
        </p:blipFill>
        <p:spPr bwMode="auto">
          <a:xfrm>
            <a:off x="533400" y="2667000"/>
            <a:ext cx="2857500" cy="4076700"/>
          </a:xfrm>
          <a:prstGeom prst="rect">
            <a:avLst/>
          </a:prstGeom>
          <a:noFill/>
          <a:ln w="9525">
            <a:noFill/>
            <a:miter lim="800000"/>
            <a:headEnd/>
            <a:tailEnd/>
          </a:ln>
          <a:effectLst/>
        </p:spPr>
      </p:pic>
      <p:pic>
        <p:nvPicPr>
          <p:cNvPr id="109572" name="Picture 3"/>
          <p:cNvPicPr>
            <a:picLocks noChangeAspect="1" noChangeArrowheads="1"/>
          </p:cNvPicPr>
          <p:nvPr/>
        </p:nvPicPr>
        <p:blipFill>
          <a:blip r:embed="rId4"/>
          <a:srcRect/>
          <a:stretch>
            <a:fillRect/>
          </a:stretch>
        </p:blipFill>
        <p:spPr bwMode="auto">
          <a:xfrm>
            <a:off x="76200" y="257175"/>
            <a:ext cx="3781425" cy="3552825"/>
          </a:xfrm>
          <a:prstGeom prst="rect">
            <a:avLst/>
          </a:prstGeom>
          <a:noFill/>
          <a:ln w="9525">
            <a:noFill/>
            <a:miter lim="800000"/>
            <a:headEnd/>
            <a:tailEnd/>
          </a:ln>
          <a:effectLst/>
        </p:spPr>
      </p:pic>
      <p:pic>
        <p:nvPicPr>
          <p:cNvPr id="109573" name="Picture 5"/>
          <p:cNvPicPr>
            <a:picLocks noChangeAspect="1" noChangeArrowheads="1"/>
          </p:cNvPicPr>
          <p:nvPr/>
        </p:nvPicPr>
        <p:blipFill>
          <a:blip r:embed="rId5"/>
          <a:srcRect/>
          <a:stretch>
            <a:fillRect/>
          </a:stretch>
        </p:blipFill>
        <p:spPr bwMode="auto">
          <a:xfrm>
            <a:off x="4813300" y="3962400"/>
            <a:ext cx="3176588" cy="2381250"/>
          </a:xfrm>
          <a:prstGeom prst="rect">
            <a:avLst/>
          </a:prstGeom>
          <a:noFill/>
          <a:ln w="9525">
            <a:noFill/>
            <a:miter lim="800000"/>
            <a:headEnd/>
            <a:tailEnd/>
          </a:ln>
          <a:effectLst/>
        </p:spPr>
      </p:pic>
      <p:pic>
        <p:nvPicPr>
          <p:cNvPr id="109574" name="Picture 4"/>
          <p:cNvPicPr>
            <a:picLocks noChangeAspect="1" noChangeArrowheads="1"/>
          </p:cNvPicPr>
          <p:nvPr/>
        </p:nvPicPr>
        <p:blipFill>
          <a:blip r:embed="rId6"/>
          <a:srcRect/>
          <a:stretch>
            <a:fillRect/>
          </a:stretch>
        </p:blipFill>
        <p:spPr bwMode="auto">
          <a:xfrm>
            <a:off x="4422775" y="1166813"/>
            <a:ext cx="781050" cy="760412"/>
          </a:xfrm>
          <a:prstGeom prst="rect">
            <a:avLst/>
          </a:prstGeom>
          <a:noFill/>
          <a:ln w="9525">
            <a:noFill/>
            <a:miter lim="800000"/>
            <a:headEnd/>
            <a:tailEnd/>
          </a:ln>
          <a:effectLst/>
        </p:spPr>
      </p:pic>
      <p:sp>
        <p:nvSpPr>
          <p:cNvPr id="109575" name="Rectangle 7"/>
          <p:cNvSpPr>
            <a:spLocks noChangeArrowheads="1"/>
          </p:cNvSpPr>
          <p:nvPr/>
        </p:nvSpPr>
        <p:spPr bwMode="auto">
          <a:xfrm>
            <a:off x="0" y="0"/>
            <a:ext cx="9144000" cy="600075"/>
          </a:xfrm>
          <a:prstGeom prst="rect">
            <a:avLst/>
          </a:prstGeom>
          <a:solidFill>
            <a:srgbClr val="00B050"/>
          </a:solidFill>
          <a:ln w="9525">
            <a:noFill/>
            <a:miter lim="800000"/>
            <a:headEnd/>
            <a:tailEnd/>
          </a:ln>
        </p:spPr>
        <p:txBody>
          <a:bodyPr>
            <a:spAutoFit/>
          </a:bodyPr>
          <a:lstStyle/>
          <a:p>
            <a:pPr algn="r" rtl="1">
              <a:lnSpc>
                <a:spcPct val="150000"/>
              </a:lnSpc>
            </a:pPr>
            <a:r>
              <a:rPr lang="ar-KW" sz="2400" b="1">
                <a:solidFill>
                  <a:schemeClr val="bg1"/>
                </a:solidFill>
                <a:latin typeface="Simplified Arabic" pitchFamily="18" charset="-78"/>
                <a:cs typeface="Simplified Arabic" pitchFamily="18" charset="-78"/>
              </a:rPr>
              <a:t>أمثلة على استخدام المنفحة في الصناعات الغذائية</a:t>
            </a:r>
            <a:endParaRPr lang="en-US" sz="2400" b="1">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0" y="0"/>
            <a:ext cx="9144000" cy="557213"/>
          </a:xfrm>
          <a:prstGeom prst="rect">
            <a:avLst/>
          </a:prstGeom>
          <a:solidFill>
            <a:srgbClr val="00B050"/>
          </a:solidFill>
          <a:ln w="9525">
            <a:noFill/>
            <a:miter lim="800000"/>
            <a:headEnd/>
            <a:tailEnd/>
          </a:ln>
        </p:spPr>
        <p:txBody>
          <a:bodyPr>
            <a:spAutoFit/>
          </a:bodyPr>
          <a:lstStyle/>
          <a:p>
            <a:pPr algn="just" rtl="1">
              <a:lnSpc>
                <a:spcPct val="150000"/>
              </a:lnSpc>
            </a:pPr>
            <a:r>
              <a:rPr lang="ar-SA" sz="2200" b="1">
                <a:solidFill>
                  <a:schemeClr val="bg1"/>
                </a:solidFill>
                <a:latin typeface="Simplified Arabic" pitchFamily="18" charset="-78"/>
                <a:cs typeface="Simplified Arabic" pitchFamily="18" charset="-78"/>
              </a:rPr>
              <a:t>هل ما يحدث في تصنيع الجبن بإنفحة الميتة والخنزير</a:t>
            </a:r>
            <a:r>
              <a:rPr lang="ar-KW" sz="2200" b="1">
                <a:solidFill>
                  <a:schemeClr val="bg1"/>
                </a:solidFill>
                <a:latin typeface="Simplified Arabic" pitchFamily="18" charset="-78"/>
                <a:cs typeface="Simplified Arabic" pitchFamily="18" charset="-78"/>
              </a:rPr>
              <a:t> </a:t>
            </a:r>
            <a:r>
              <a:rPr lang="ar-SA" sz="2200" b="1">
                <a:solidFill>
                  <a:schemeClr val="bg1"/>
                </a:solidFill>
                <a:latin typeface="Simplified Arabic" pitchFamily="18" charset="-78"/>
                <a:cs typeface="Simplified Arabic" pitchFamily="18" charset="-78"/>
              </a:rPr>
              <a:t>ينطبق عليه مبدأ الاستحالة والاستهلاك؟</a:t>
            </a:r>
            <a:r>
              <a:rPr lang="en-US" sz="2200" b="1">
                <a:solidFill>
                  <a:schemeClr val="bg1"/>
                </a:solidFill>
                <a:latin typeface="Simplified Arabic" pitchFamily="18" charset="-78"/>
                <a:cs typeface="Simplified Arabic" pitchFamily="18" charset="-78"/>
              </a:rPr>
              <a:t> </a:t>
            </a:r>
            <a:endParaRPr lang="en-US" sz="2200">
              <a:solidFill>
                <a:schemeClr val="bg1"/>
              </a:solidFill>
              <a:latin typeface="Simplified Arabic" pitchFamily="18" charset="-78"/>
              <a:cs typeface="Simplified Arabic" pitchFamily="18" charset="-78"/>
            </a:endParaRPr>
          </a:p>
        </p:txBody>
      </p:sp>
      <p:sp>
        <p:nvSpPr>
          <p:cNvPr id="5" name="Text Box 4"/>
          <p:cNvSpPr txBox="1">
            <a:spLocks noChangeArrowheads="1"/>
          </p:cNvSpPr>
          <p:nvPr/>
        </p:nvSpPr>
        <p:spPr bwMode="auto">
          <a:xfrm>
            <a:off x="381000" y="685800"/>
            <a:ext cx="8382000" cy="5886450"/>
          </a:xfrm>
          <a:prstGeom prst="rect">
            <a:avLst/>
          </a:prstGeom>
          <a:noFill/>
          <a:ln w="9525">
            <a:noFill/>
            <a:miter lim="800000"/>
            <a:headEnd/>
            <a:tailEnd/>
          </a:ln>
        </p:spPr>
        <p:txBody>
          <a:bodyPr>
            <a:spAutoFit/>
          </a:bodyPr>
          <a:lstStyle/>
          <a:p>
            <a:pPr marL="342900" indent="-342900" algn="just" rtl="1" eaLnBrk="0" hangingPunct="0">
              <a:lnSpc>
                <a:spcPct val="200000"/>
              </a:lnSpc>
              <a:buFont typeface="Courier New" pitchFamily="49" charset="0"/>
              <a:buChar char="o"/>
            </a:pPr>
            <a:r>
              <a:rPr lang="ar-SA" sz="2400" b="1">
                <a:latin typeface="Simplified Arabic" pitchFamily="18" charset="-78"/>
                <a:cs typeface="Simplified Arabic" pitchFamily="18" charset="-78"/>
              </a:rPr>
              <a:t>القول بطهارة الجبن المصنوع  بإنفحة الميتة والخنزير قول مردود:</a:t>
            </a:r>
            <a:endParaRPr lang="ar-KW" sz="2400" b="1">
              <a:latin typeface="Simplified Arabic" pitchFamily="18" charset="-78"/>
              <a:cs typeface="Simplified Arabic" pitchFamily="18" charset="-78"/>
            </a:endParaRPr>
          </a:p>
          <a:p>
            <a:pPr marL="342900" indent="-342900" algn="just" rtl="1" eaLnBrk="0" hangingPunct="0">
              <a:lnSpc>
                <a:spcPct val="200000"/>
              </a:lnSpc>
              <a:buFont typeface="Courier New" pitchFamily="49" charset="0"/>
              <a:buChar char="o"/>
            </a:pPr>
            <a:r>
              <a:rPr lang="ar-SA" sz="2400" b="1">
                <a:latin typeface="Simplified Arabic" pitchFamily="18" charset="-78"/>
                <a:cs typeface="Simplified Arabic" pitchFamily="18" charset="-78"/>
              </a:rPr>
              <a:t>ما يحدث في تصنيع الجبن ليس استحالة: لأنّ الإنفحة هي وسيط كيميائي، ولا يتم أيّ تغيير عليها بل يمكن استخلاصها مرة أخرى والتجبين بها من جديد، فكيف يُقال إنّها استحالت؟</a:t>
            </a:r>
            <a:endParaRPr lang="ar-KW" sz="2400" b="1">
              <a:latin typeface="Simplified Arabic" pitchFamily="18" charset="-78"/>
              <a:cs typeface="Simplified Arabic" pitchFamily="18" charset="-78"/>
            </a:endParaRPr>
          </a:p>
          <a:p>
            <a:pPr marL="342900" indent="-342900" algn="just" rtl="1" eaLnBrk="0" hangingPunct="0">
              <a:lnSpc>
                <a:spcPct val="200000"/>
              </a:lnSpc>
              <a:buFont typeface="Courier New" pitchFamily="49" charset="0"/>
              <a:buChar char="o"/>
            </a:pPr>
            <a:r>
              <a:rPr lang="ar-SA" sz="2400" b="1"/>
              <a:t>صحيح أنّ الإنفحة المستخدمة قد تصل نسبتها =1\10000 وهي نسبة قليلة؛ لكن هل الضابط في الحكم على الاستهلاك هو الأثر أم الكمية؟ وأيّ أثر  أكبر من تحول الحليب إلى جبن؟! وما هو طعم أو لون أو رائحة الإنفحة السابق حتى يحكم أنّها استهلكت؟</a:t>
            </a: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1000" y="685800"/>
            <a:ext cx="8382000" cy="5170488"/>
          </a:xfrm>
          <a:prstGeom prst="rect">
            <a:avLst/>
          </a:prstGeom>
          <a:noFill/>
          <a:ln w="9525">
            <a:noFill/>
            <a:miter lim="800000"/>
            <a:headEnd/>
            <a:tailEnd/>
          </a:ln>
        </p:spPr>
        <p:txBody>
          <a:bodyPr>
            <a:spAutoFit/>
          </a:bodyPr>
          <a:lstStyle/>
          <a:p>
            <a:pPr marL="342900" indent="-342900" algn="just" rtl="1" eaLnBrk="0" hangingPunct="0">
              <a:lnSpc>
                <a:spcPct val="200000"/>
              </a:lnSpc>
              <a:buFont typeface="Courier New" pitchFamily="49" charset="0"/>
              <a:buChar char="o"/>
            </a:pPr>
            <a:r>
              <a:rPr lang="ar-SA" sz="2400" b="1">
                <a:latin typeface="Simplified Arabic" pitchFamily="18" charset="-78"/>
                <a:cs typeface="Simplified Arabic" pitchFamily="18" charset="-78"/>
              </a:rPr>
              <a:t>بحسب تعريف الفقهاء للاستهلاك:</a:t>
            </a:r>
            <a:r>
              <a:rPr lang="ar-KW" sz="2400" b="1">
                <a:latin typeface="Simplified Arabic" pitchFamily="18" charset="-78"/>
                <a:cs typeface="Simplified Arabic" pitchFamily="18" charset="-78"/>
              </a:rPr>
              <a:t> </a:t>
            </a:r>
            <a:r>
              <a:rPr lang="ar-SA" sz="2400" b="1">
                <a:latin typeface="Simplified Arabic" pitchFamily="18" charset="-78"/>
                <a:cs typeface="Simplified Arabic" pitchFamily="18" charset="-78"/>
              </a:rPr>
              <a:t>أن لا يبقى للمادة المستهلكة أيّ أثر أو طعم أو لون أو رائحة” وقد سبق التأكيد على أنّ النسب الضئيلة جداً في المُضافات الغذائية هي نسب مؤثرة، ولقد سبق الإشارة إلى أنّ الاستهلاك المعتبر ينبغي أن يُنظر فيه لأثر المادة المخالطة وليس لكميتها فقط، وعليه فالحكم هنا  ما دام أنّ أثر الإنفحة موجود وهو قدرتها على تحويل الحليب إلى جبن بالرغم من ضآلة الكمية المستخدمة؛ فلا يمكن عندها أن نعتبر هذه الكمية مستهلكة وأنّه لا اعتبار لها</a:t>
            </a:r>
            <a:r>
              <a:rPr lang="ar-KW" sz="2400" b="1">
                <a:latin typeface="Simplified Arabic" pitchFamily="18" charset="-78"/>
                <a:cs typeface="Simplified Arabic" pitchFamily="18" charset="-78"/>
              </a:rPr>
              <a:t>.</a:t>
            </a:r>
            <a:r>
              <a:rPr lang="ar-SA" sz="2400" b="1">
                <a:latin typeface="Simplified Arabic" pitchFamily="18" charset="-78"/>
                <a:cs typeface="Simplified Arabic" pitchFamily="18" charset="-78"/>
              </a:rPr>
              <a:t> </a:t>
            </a:r>
            <a:endParaRPr lang="en-US" sz="24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04800" y="228600"/>
            <a:ext cx="8305800" cy="4524375"/>
          </a:xfrm>
          <a:prstGeom prst="rect">
            <a:avLst/>
          </a:prstGeom>
          <a:noFill/>
          <a:ln w="9525">
            <a:noFill/>
            <a:miter lim="800000"/>
            <a:headEnd/>
            <a:tailEnd/>
          </a:ln>
        </p:spPr>
        <p:txBody>
          <a:bodyPr>
            <a:spAutoFit/>
          </a:bodyPr>
          <a:lstStyle/>
          <a:p>
            <a:pPr marL="171450" indent="-171450" algn="just" rtl="1">
              <a:lnSpc>
                <a:spcPct val="200000"/>
              </a:lnSpc>
              <a:buFont typeface="Courier New" pitchFamily="49" charset="0"/>
              <a:buChar char="o"/>
            </a:pPr>
            <a:r>
              <a:rPr lang="ar-KW" sz="2400" b="1">
                <a:latin typeface="Simplified Arabic" pitchFamily="18" charset="-78"/>
                <a:cs typeface="Simplified Arabic" pitchFamily="18" charset="-78"/>
              </a:rPr>
              <a:t> </a:t>
            </a:r>
            <a:r>
              <a:rPr lang="ar-SA" sz="2400" b="1">
                <a:latin typeface="Simplified Arabic" pitchFamily="18" charset="-78"/>
                <a:cs typeface="Simplified Arabic" pitchFamily="18" charset="-78"/>
              </a:rPr>
              <a:t>بالنسبة للجبن الذي نوقشت طهارتها بالاستحالة والاستهلاك </a:t>
            </a:r>
            <a:r>
              <a:rPr lang="ar-KW" sz="2400" b="1">
                <a:latin typeface="Simplified Arabic" pitchFamily="18" charset="-78"/>
                <a:cs typeface="Simplified Arabic" pitchFamily="18" charset="-78"/>
              </a:rPr>
              <a:t>ل</a:t>
            </a:r>
            <a:r>
              <a:rPr lang="ar-SA" sz="2400" b="1">
                <a:latin typeface="Simplified Arabic" pitchFamily="18" charset="-78"/>
                <a:cs typeface="Simplified Arabic" pitchFamily="18" charset="-78"/>
              </a:rPr>
              <a:t>استخدم</a:t>
            </a:r>
            <a:r>
              <a:rPr lang="ar-KW" sz="2400" b="1">
                <a:latin typeface="Simplified Arabic" pitchFamily="18" charset="-78"/>
                <a:cs typeface="Simplified Arabic" pitchFamily="18" charset="-78"/>
              </a:rPr>
              <a:t>ها</a:t>
            </a:r>
            <a:r>
              <a:rPr lang="ar-SA" sz="2400" b="1">
                <a:latin typeface="Simplified Arabic" pitchFamily="18" charset="-78"/>
                <a:cs typeface="Simplified Arabic" pitchFamily="18" charset="-78"/>
              </a:rPr>
              <a:t> في تجبينه</a:t>
            </a:r>
            <a:r>
              <a:rPr lang="ar-KW" sz="2400" b="1">
                <a:latin typeface="Simplified Arabic" pitchFamily="18" charset="-78"/>
                <a:cs typeface="Simplified Arabic" pitchFamily="18" charset="-78"/>
              </a:rPr>
              <a:t>ا</a:t>
            </a:r>
            <a:r>
              <a:rPr lang="ar-SA" sz="2400" b="1">
                <a:latin typeface="Simplified Arabic" pitchFamily="18" charset="-78"/>
                <a:cs typeface="Simplified Arabic" pitchFamily="18" charset="-78"/>
              </a:rPr>
              <a:t> إنفحة من أصل محرم هذا غير دقيق من منظور علمي وفقهي</a:t>
            </a:r>
            <a:r>
              <a:rPr lang="ar-KW" sz="2400" b="1">
                <a:latin typeface="Simplified Arabic" pitchFamily="18" charset="-78"/>
                <a:cs typeface="Simplified Arabic" pitchFamily="18" charset="-78"/>
              </a:rPr>
              <a:t> </a:t>
            </a:r>
            <a:r>
              <a:rPr lang="ar-SA" sz="2400" b="1">
                <a:latin typeface="Simplified Arabic" pitchFamily="18" charset="-78"/>
                <a:cs typeface="Simplified Arabic" pitchFamily="18" charset="-78"/>
              </a:rPr>
              <a:t>حيث الإنفحة ما هي إلا أنزيمات تعتبر وسائط كيميائية ولا يجري عليها أيّ تغيّر؛ وكذلك ب</a:t>
            </a:r>
            <a:r>
              <a:rPr lang="ar-KW" sz="2400" b="1">
                <a:latin typeface="Simplified Arabic" pitchFamily="18" charset="-78"/>
                <a:cs typeface="Simplified Arabic" pitchFamily="18" charset="-78"/>
              </a:rPr>
              <a:t>الر</a:t>
            </a:r>
            <a:r>
              <a:rPr lang="ar-SA" sz="2400" b="1">
                <a:latin typeface="Simplified Arabic" pitchFamily="18" charset="-78"/>
                <a:cs typeface="Simplified Arabic" pitchFamily="18" charset="-78"/>
              </a:rPr>
              <a:t>غم أنّ النسبة التي توضع من الإنفحة هي نسبة ضئيلة تصل إلى1/10000 وربما أقل؛ إلاّ أنّ هذه النسبة على ضآلتها هي نسبة مُؤثرة بدليل أنها تحول الحليب إلى جب</a:t>
            </a:r>
            <a:r>
              <a:rPr lang="ar-KW" sz="2400" b="1">
                <a:latin typeface="Simplified Arabic" pitchFamily="18" charset="-78"/>
                <a:cs typeface="Simplified Arabic" pitchFamily="18" charset="-78"/>
              </a:rPr>
              <a:t>ن. </a:t>
            </a:r>
            <a:r>
              <a:rPr lang="ar-SA" sz="2400" b="1">
                <a:latin typeface="Simplified Arabic" pitchFamily="18" charset="-78"/>
                <a:cs typeface="Simplified Arabic" pitchFamily="18" charset="-78"/>
              </a:rPr>
              <a:t>وعليه لا يمكن اعتبا</a:t>
            </a:r>
            <a:r>
              <a:rPr lang="ar-KW" sz="2400" b="1">
                <a:latin typeface="Simplified Arabic" pitchFamily="18" charset="-78"/>
                <a:cs typeface="Simplified Arabic" pitchFamily="18" charset="-78"/>
              </a:rPr>
              <a:t>ر المنفحة </a:t>
            </a:r>
            <a:r>
              <a:rPr lang="ar-SA" sz="2400" b="1">
                <a:latin typeface="Simplified Arabic" pitchFamily="18" charset="-78"/>
                <a:cs typeface="Simplified Arabic" pitchFamily="18" charset="-78"/>
              </a:rPr>
              <a:t>نسبة مستهلكة لا حكم لها. </a:t>
            </a:r>
            <a:endParaRPr lang="ar-KW" sz="24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ChangeArrowheads="1"/>
          </p:cNvSpPr>
          <p:nvPr/>
        </p:nvSpPr>
        <p:spPr bwMode="auto">
          <a:xfrm>
            <a:off x="304800" y="76200"/>
            <a:ext cx="8229600" cy="646113"/>
          </a:xfrm>
          <a:prstGeom prst="rect">
            <a:avLst/>
          </a:prstGeom>
          <a:noFill/>
          <a:ln w="9525">
            <a:noFill/>
            <a:miter lim="800000"/>
            <a:headEnd/>
            <a:tailEnd/>
          </a:ln>
        </p:spPr>
        <p:txBody>
          <a:bodyPr>
            <a:spAutoFit/>
          </a:bodyPr>
          <a:lstStyle/>
          <a:p>
            <a:pPr algn="ctr" rtl="1"/>
            <a:r>
              <a:rPr lang="ar-KW" sz="3600" b="1">
                <a:solidFill>
                  <a:srgbClr val="FF0000"/>
                </a:solidFill>
                <a:latin typeface="Simplified Arabic" pitchFamily="18" charset="-78"/>
                <a:cs typeface="Simplified Arabic" pitchFamily="18" charset="-78"/>
              </a:rPr>
              <a:t>الدهون</a:t>
            </a:r>
          </a:p>
        </p:txBody>
      </p:sp>
      <p:pic>
        <p:nvPicPr>
          <p:cNvPr id="113667" name="Picture 16"/>
          <p:cNvPicPr>
            <a:picLocks noChangeAspect="1" noChangeArrowheads="1"/>
          </p:cNvPicPr>
          <p:nvPr/>
        </p:nvPicPr>
        <p:blipFill>
          <a:blip r:embed="rId2"/>
          <a:srcRect/>
          <a:stretch>
            <a:fillRect/>
          </a:stretch>
        </p:blipFill>
        <p:spPr bwMode="auto">
          <a:xfrm>
            <a:off x="5791200" y="2895600"/>
            <a:ext cx="2895600" cy="1219200"/>
          </a:xfrm>
          <a:prstGeom prst="rect">
            <a:avLst/>
          </a:prstGeom>
          <a:noFill/>
          <a:ln w="9525">
            <a:noFill/>
            <a:miter lim="800000"/>
            <a:headEnd/>
            <a:tailEnd/>
          </a:ln>
          <a:effectLst/>
        </p:spPr>
      </p:pic>
      <p:sp>
        <p:nvSpPr>
          <p:cNvPr id="113668" name="Rectangle 17"/>
          <p:cNvSpPr>
            <a:spLocks noChangeArrowheads="1"/>
          </p:cNvSpPr>
          <p:nvPr/>
        </p:nvSpPr>
        <p:spPr bwMode="auto">
          <a:xfrm>
            <a:off x="6324600" y="4171950"/>
            <a:ext cx="1905000" cy="400050"/>
          </a:xfrm>
          <a:prstGeom prst="rect">
            <a:avLst/>
          </a:prstGeom>
          <a:solidFill>
            <a:schemeClr val="bg1"/>
          </a:solidFill>
          <a:ln w="9525">
            <a:noFill/>
            <a:miter lim="800000"/>
            <a:headEnd/>
            <a:tailEnd/>
          </a:ln>
        </p:spPr>
        <p:txBody>
          <a:bodyPr>
            <a:spAutoFit/>
          </a:bodyPr>
          <a:lstStyle/>
          <a:p>
            <a:pPr algn="ctr" rtl="1"/>
            <a:r>
              <a:rPr lang="ar-KW" sz="2000">
                <a:latin typeface="Simplified Arabic" pitchFamily="18" charset="-78"/>
                <a:cs typeface="Simplified Arabic" pitchFamily="18" charset="-78"/>
              </a:rPr>
              <a:t>حمض دهني</a:t>
            </a:r>
          </a:p>
        </p:txBody>
      </p:sp>
      <p:grpSp>
        <p:nvGrpSpPr>
          <p:cNvPr id="2" name="Group 18"/>
          <p:cNvGrpSpPr>
            <a:grpSpLocks/>
          </p:cNvGrpSpPr>
          <p:nvPr/>
        </p:nvGrpSpPr>
        <p:grpSpPr bwMode="auto">
          <a:xfrm>
            <a:off x="838200" y="2647950"/>
            <a:ext cx="4457700" cy="2990850"/>
            <a:chOff x="2194652" y="5029200"/>
            <a:chExt cx="4457700" cy="2990850"/>
          </a:xfrm>
        </p:grpSpPr>
        <p:pic>
          <p:nvPicPr>
            <p:cNvPr id="113676" name="Picture 2"/>
            <p:cNvPicPr>
              <a:picLocks noChangeAspect="1" noChangeArrowheads="1"/>
            </p:cNvPicPr>
            <p:nvPr/>
          </p:nvPicPr>
          <p:blipFill>
            <a:blip r:embed="rId3"/>
            <a:srcRect/>
            <a:stretch>
              <a:fillRect/>
            </a:stretch>
          </p:blipFill>
          <p:spPr bwMode="auto">
            <a:xfrm>
              <a:off x="2194652" y="5029200"/>
              <a:ext cx="4457700" cy="2990850"/>
            </a:xfrm>
            <a:prstGeom prst="rect">
              <a:avLst/>
            </a:prstGeom>
            <a:noFill/>
            <a:ln w="9525">
              <a:noFill/>
              <a:miter lim="800000"/>
              <a:headEnd/>
              <a:tailEnd/>
            </a:ln>
            <a:effectLst/>
          </p:spPr>
        </p:pic>
        <p:sp>
          <p:nvSpPr>
            <p:cNvPr id="21" name="Rectangle 20"/>
            <p:cNvSpPr/>
            <p:nvPr/>
          </p:nvSpPr>
          <p:spPr>
            <a:xfrm>
              <a:off x="3467827" y="5029200"/>
              <a:ext cx="3184525" cy="299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22"/>
          <p:cNvGrpSpPr>
            <a:grpSpLocks/>
          </p:cNvGrpSpPr>
          <p:nvPr/>
        </p:nvGrpSpPr>
        <p:grpSpPr bwMode="auto">
          <a:xfrm>
            <a:off x="1600200" y="3665538"/>
            <a:ext cx="4343400" cy="3040062"/>
            <a:chOff x="4114800" y="2674345"/>
            <a:chExt cx="4686300" cy="3040655"/>
          </a:xfrm>
        </p:grpSpPr>
        <p:pic>
          <p:nvPicPr>
            <p:cNvPr id="113674" name="Picture 2"/>
            <p:cNvPicPr>
              <a:picLocks noChangeAspect="1" noChangeArrowheads="1"/>
            </p:cNvPicPr>
            <p:nvPr/>
          </p:nvPicPr>
          <p:blipFill>
            <a:blip r:embed="rId3"/>
            <a:srcRect/>
            <a:stretch>
              <a:fillRect/>
            </a:stretch>
          </p:blipFill>
          <p:spPr bwMode="auto">
            <a:xfrm>
              <a:off x="4343400" y="2674345"/>
              <a:ext cx="4457700" cy="2990850"/>
            </a:xfrm>
            <a:prstGeom prst="rect">
              <a:avLst/>
            </a:prstGeom>
            <a:noFill/>
            <a:ln w="9525">
              <a:noFill/>
              <a:miter lim="800000"/>
              <a:headEnd/>
              <a:tailEnd/>
            </a:ln>
            <a:effectLst/>
          </p:spPr>
        </p:pic>
        <p:sp>
          <p:nvSpPr>
            <p:cNvPr id="25" name="Rectangle 24"/>
            <p:cNvSpPr/>
            <p:nvPr/>
          </p:nvSpPr>
          <p:spPr>
            <a:xfrm>
              <a:off x="4114800" y="2723567"/>
              <a:ext cx="1661444" cy="2991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3671" name="Rectangle 25"/>
          <p:cNvSpPr>
            <a:spLocks noChangeArrowheads="1"/>
          </p:cNvSpPr>
          <p:nvPr/>
        </p:nvSpPr>
        <p:spPr bwMode="auto">
          <a:xfrm>
            <a:off x="3429000" y="6337300"/>
            <a:ext cx="2286000" cy="400050"/>
          </a:xfrm>
          <a:prstGeom prst="rect">
            <a:avLst/>
          </a:prstGeom>
          <a:solidFill>
            <a:schemeClr val="bg1"/>
          </a:solidFill>
          <a:ln w="9525">
            <a:noFill/>
            <a:miter lim="800000"/>
            <a:headEnd/>
            <a:tailEnd/>
          </a:ln>
        </p:spPr>
        <p:txBody>
          <a:bodyPr>
            <a:spAutoFit/>
          </a:bodyPr>
          <a:lstStyle/>
          <a:p>
            <a:pPr algn="ctr" rtl="1"/>
            <a:r>
              <a:rPr lang="ar-KW" sz="2000">
                <a:latin typeface="Simplified Arabic" pitchFamily="18" charset="-78"/>
                <a:cs typeface="Simplified Arabic" pitchFamily="18" charset="-78"/>
              </a:rPr>
              <a:t>جليسيرول ثلاثي</a:t>
            </a:r>
          </a:p>
        </p:txBody>
      </p:sp>
      <p:sp>
        <p:nvSpPr>
          <p:cNvPr id="113672" name="Rectangle 26"/>
          <p:cNvSpPr>
            <a:spLocks noChangeArrowheads="1"/>
          </p:cNvSpPr>
          <p:nvPr/>
        </p:nvSpPr>
        <p:spPr bwMode="auto">
          <a:xfrm>
            <a:off x="365125" y="609600"/>
            <a:ext cx="8261350" cy="2216150"/>
          </a:xfrm>
          <a:prstGeom prst="rect">
            <a:avLst/>
          </a:prstGeom>
          <a:noFill/>
          <a:ln w="9525">
            <a:noFill/>
            <a:miter lim="800000"/>
            <a:headEnd/>
            <a:tailEnd/>
          </a:ln>
        </p:spPr>
        <p:txBody>
          <a:bodyPr>
            <a:spAutoFit/>
          </a:bodyPr>
          <a:lstStyle/>
          <a:p>
            <a:pPr algn="just" rtl="1">
              <a:lnSpc>
                <a:spcPct val="200000"/>
              </a:lnSpc>
            </a:pPr>
            <a:r>
              <a:rPr lang="ar-KW" sz="2400">
                <a:latin typeface="Simplified Arabic" pitchFamily="18" charset="-78"/>
                <a:cs typeface="Simplified Arabic" pitchFamily="18" charset="-78"/>
              </a:rPr>
              <a:t>يتكون الدهن من عمود فقري يسمى الجليسيرول أو الجليسيرين، وكتل بنائه الأساسية أو الأحماض الدهنية وعددها في الغالب 3، ولا تتواجد الأحماض الدهنية في صورة حرة في الطبيعة.</a:t>
            </a:r>
          </a:p>
        </p:txBody>
      </p:sp>
      <p:sp>
        <p:nvSpPr>
          <p:cNvPr id="113673" name="Rectangle 27"/>
          <p:cNvSpPr>
            <a:spLocks noChangeArrowheads="1"/>
          </p:cNvSpPr>
          <p:nvPr/>
        </p:nvSpPr>
        <p:spPr bwMode="auto">
          <a:xfrm>
            <a:off x="381000" y="4648200"/>
            <a:ext cx="1905000" cy="400050"/>
          </a:xfrm>
          <a:prstGeom prst="rect">
            <a:avLst/>
          </a:prstGeom>
          <a:solidFill>
            <a:schemeClr val="bg1"/>
          </a:solidFill>
          <a:ln w="9525">
            <a:noFill/>
            <a:miter lim="800000"/>
            <a:headEnd/>
            <a:tailEnd/>
          </a:ln>
        </p:spPr>
        <p:txBody>
          <a:bodyPr>
            <a:spAutoFit/>
          </a:bodyPr>
          <a:lstStyle/>
          <a:p>
            <a:pPr algn="ctr" rtl="1"/>
            <a:r>
              <a:rPr lang="ar-KW" sz="2000">
                <a:latin typeface="Simplified Arabic" pitchFamily="18" charset="-78"/>
                <a:cs typeface="Simplified Arabic" pitchFamily="18" charset="-78"/>
              </a:rPr>
              <a:t>جليسيرول</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886200" y="3352800"/>
            <a:ext cx="4457700" cy="2990850"/>
            <a:chOff x="2194652" y="5029200"/>
            <a:chExt cx="4457700" cy="2990850"/>
          </a:xfrm>
        </p:grpSpPr>
        <p:pic>
          <p:nvPicPr>
            <p:cNvPr id="114692" name="Picture 2"/>
            <p:cNvPicPr>
              <a:picLocks noChangeAspect="1" noChangeArrowheads="1"/>
            </p:cNvPicPr>
            <p:nvPr/>
          </p:nvPicPr>
          <p:blipFill>
            <a:blip r:embed="rId2"/>
            <a:srcRect/>
            <a:stretch>
              <a:fillRect/>
            </a:stretch>
          </p:blipFill>
          <p:spPr bwMode="auto">
            <a:xfrm>
              <a:off x="2194652" y="5029200"/>
              <a:ext cx="4457700" cy="2990850"/>
            </a:xfrm>
            <a:prstGeom prst="rect">
              <a:avLst/>
            </a:prstGeom>
            <a:noFill/>
            <a:ln w="9525">
              <a:noFill/>
              <a:miter lim="800000"/>
              <a:headEnd/>
              <a:tailEnd/>
            </a:ln>
            <a:effectLst/>
          </p:spPr>
        </p:pic>
        <p:sp>
          <p:nvSpPr>
            <p:cNvPr id="7" name="Rectangle 6"/>
            <p:cNvSpPr/>
            <p:nvPr/>
          </p:nvSpPr>
          <p:spPr>
            <a:xfrm>
              <a:off x="3467827" y="5029200"/>
              <a:ext cx="3184525" cy="299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4691" name="Rectangle 7"/>
          <p:cNvSpPr>
            <a:spLocks noChangeArrowheads="1"/>
          </p:cNvSpPr>
          <p:nvPr/>
        </p:nvSpPr>
        <p:spPr bwMode="auto">
          <a:xfrm>
            <a:off x="457200" y="228600"/>
            <a:ext cx="8153400" cy="3786188"/>
          </a:xfrm>
          <a:prstGeom prst="rect">
            <a:avLst/>
          </a:prstGeom>
          <a:noFill/>
          <a:ln w="9525">
            <a:noFill/>
            <a:miter lim="800000"/>
            <a:headEnd/>
            <a:tailEnd/>
          </a:ln>
        </p:spPr>
        <p:txBody>
          <a:bodyPr>
            <a:spAutoFit/>
          </a:bodyPr>
          <a:lstStyle/>
          <a:p>
            <a:pPr algn="just" rtl="1">
              <a:lnSpc>
                <a:spcPct val="200000"/>
              </a:lnSpc>
            </a:pPr>
            <a:r>
              <a:rPr lang="ar-KW" sz="2400" b="1">
                <a:solidFill>
                  <a:srgbClr val="FF0000"/>
                </a:solidFill>
                <a:latin typeface="Simplified Arabic" pitchFamily="18" charset="-78"/>
                <a:cs typeface="Simplified Arabic" pitchFamily="18" charset="-78"/>
              </a:rPr>
              <a:t>جليسيرين / جليسيرول (غليسيرين/غليسيرول)</a:t>
            </a:r>
          </a:p>
          <a:p>
            <a:pPr algn="just" rtl="1">
              <a:lnSpc>
                <a:spcPct val="200000"/>
              </a:lnSpc>
            </a:pPr>
            <a:r>
              <a:rPr lang="ar-KW" sz="2400">
                <a:latin typeface="Simplified Arabic" pitchFamily="18" charset="-78"/>
                <a:cs typeface="Simplified Arabic" pitchFamily="18" charset="-78"/>
              </a:rPr>
              <a:t>سائل حلو المذاق يستخدم كمحلى في الأغذية ومرطب للخبز وللأغذية المغلفة، وهو عديم اللون أو أصفر، </a:t>
            </a:r>
            <a:r>
              <a:rPr lang="en-US" sz="2400">
                <a:latin typeface="Simplified Arabic" pitchFamily="18" charset="-78"/>
                <a:cs typeface="Simplified Arabic" pitchFamily="18" charset="-78"/>
              </a:rPr>
              <a:t>C</a:t>
            </a:r>
            <a:r>
              <a:rPr lang="en-US" sz="2400" baseline="-25000">
                <a:latin typeface="Simplified Arabic" pitchFamily="18" charset="-78"/>
                <a:cs typeface="Simplified Arabic" pitchFamily="18" charset="-78"/>
              </a:rPr>
              <a:t>3</a:t>
            </a:r>
            <a:r>
              <a:rPr lang="en-US" sz="2400">
                <a:latin typeface="Simplified Arabic" pitchFamily="18" charset="-78"/>
                <a:cs typeface="Simplified Arabic" pitchFamily="18" charset="-78"/>
              </a:rPr>
              <a:t>H</a:t>
            </a:r>
            <a:r>
              <a:rPr lang="en-US" sz="2400" baseline="-25000">
                <a:latin typeface="Simplified Arabic" pitchFamily="18" charset="-78"/>
                <a:cs typeface="Simplified Arabic" pitchFamily="18" charset="-78"/>
              </a:rPr>
              <a:t>8</a:t>
            </a:r>
            <a:r>
              <a:rPr lang="en-US" sz="2400">
                <a:latin typeface="Simplified Arabic" pitchFamily="18" charset="-78"/>
                <a:cs typeface="Simplified Arabic" pitchFamily="18" charset="-78"/>
              </a:rPr>
              <a:t>O</a:t>
            </a:r>
            <a:r>
              <a:rPr lang="en-US" sz="2400" baseline="-25000">
                <a:latin typeface="Simplified Arabic" pitchFamily="18" charset="-78"/>
                <a:cs typeface="Simplified Arabic" pitchFamily="18" charset="-78"/>
              </a:rPr>
              <a:t>3</a:t>
            </a:r>
            <a:r>
              <a:rPr lang="en-US" sz="2400">
                <a:latin typeface="Simplified Arabic" pitchFamily="18" charset="-78"/>
                <a:cs typeface="Simplified Arabic" pitchFamily="18" charset="-78"/>
              </a:rPr>
              <a:t>، </a:t>
            </a:r>
            <a:r>
              <a:rPr lang="ar-KW" sz="2400">
                <a:latin typeface="Simplified Arabic" pitchFamily="18" charset="-78"/>
                <a:cs typeface="Simplified Arabic" pitchFamily="18" charset="-78"/>
              </a:rPr>
              <a:t>يتم الحصول عليه من الدهون والزيوت كمنتج ثانوي من صناعة الصابون، كما تستخدم في مستحضرات التجميل، والصابون السائل كمرطب.</a:t>
            </a:r>
            <a:endParaRPr lang="en-US" sz="2400">
              <a:latin typeface="Simplified Arabic" pitchFamily="18" charset="-78"/>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2057400" y="990600"/>
            <a:ext cx="4438650" cy="2543175"/>
          </a:xfrm>
          <a:prstGeom prst="rect">
            <a:avLst/>
          </a:prstGeom>
          <a:noFill/>
          <a:ln w="9525">
            <a:noFill/>
            <a:miter lim="800000"/>
            <a:headEnd/>
            <a:tailEnd/>
          </a:ln>
          <a:effectLst/>
        </p:spPr>
      </p:pic>
      <p:sp>
        <p:nvSpPr>
          <p:cNvPr id="115715" name="Rectangle 4"/>
          <p:cNvSpPr>
            <a:spLocks noChangeArrowheads="1"/>
          </p:cNvSpPr>
          <p:nvPr/>
        </p:nvSpPr>
        <p:spPr bwMode="auto">
          <a:xfrm>
            <a:off x="0" y="0"/>
            <a:ext cx="9144000" cy="600075"/>
          </a:xfrm>
          <a:prstGeom prst="rect">
            <a:avLst/>
          </a:prstGeom>
          <a:solidFill>
            <a:srgbClr val="00B050"/>
          </a:solidFill>
          <a:ln w="9525">
            <a:noFill/>
            <a:miter lim="800000"/>
            <a:headEnd/>
            <a:tailEnd/>
          </a:ln>
        </p:spPr>
        <p:txBody>
          <a:bodyPr>
            <a:spAutoFit/>
          </a:bodyPr>
          <a:lstStyle/>
          <a:p>
            <a:pPr algn="just" rtl="1">
              <a:lnSpc>
                <a:spcPct val="150000"/>
              </a:lnSpc>
            </a:pPr>
            <a:r>
              <a:rPr lang="ar-KW" sz="2400" b="1">
                <a:solidFill>
                  <a:schemeClr val="bg1"/>
                </a:solidFill>
                <a:latin typeface="Simplified Arabic" pitchFamily="18" charset="-78"/>
                <a:cs typeface="Simplified Arabic" pitchFamily="18" charset="-78"/>
              </a:rPr>
              <a:t>الأحماض الدهنية بعد فصلها من الجليسيرول في منتج الزبدة</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ChangeArrowheads="1"/>
          </p:cNvSpPr>
          <p:nvPr/>
        </p:nvSpPr>
        <p:spPr bwMode="auto">
          <a:xfrm>
            <a:off x="228600" y="228600"/>
            <a:ext cx="8610600" cy="2308225"/>
          </a:xfrm>
          <a:prstGeom prst="rect">
            <a:avLst/>
          </a:prstGeom>
          <a:noFill/>
          <a:ln w="9525">
            <a:noFill/>
            <a:miter lim="800000"/>
            <a:headEnd/>
            <a:tailEnd/>
          </a:ln>
        </p:spPr>
        <p:txBody>
          <a:bodyPr>
            <a:spAutoFit/>
          </a:bodyPr>
          <a:lstStyle/>
          <a:p>
            <a:pPr algn="just" rtl="1">
              <a:lnSpc>
                <a:spcPct val="150000"/>
              </a:lnSpc>
            </a:pPr>
            <a:r>
              <a:rPr lang="ar-KW" sz="2400">
                <a:latin typeface="Simplified Arabic" pitchFamily="18" charset="-78"/>
                <a:cs typeface="Simplified Arabic" pitchFamily="18" charset="-78"/>
              </a:rPr>
              <a:t>س: هل يمكن أن ينظر إلى أي من مكونات الدهن بعد إنفصالها عن جزيئ الدهن أنها وحدة جديدة لا تنتمي إلى الدهن الأصلي وأنه يختلف عن الدهن في تركيبه الكيميائي وخواصه الكيميائية والطبيعية بعد إنفصال مكوناته عن الدهن ويحمل إسم جديد؟ وبمعنى آخر هل حقيقة عين الدهن موجود في المنتج التصنيعي النهائي؟ </a:t>
            </a:r>
          </a:p>
        </p:txBody>
      </p:sp>
      <p:sp>
        <p:nvSpPr>
          <p:cNvPr id="116739" name="Rectangle 4"/>
          <p:cNvSpPr>
            <a:spLocks noChangeArrowheads="1"/>
          </p:cNvSpPr>
          <p:nvPr/>
        </p:nvSpPr>
        <p:spPr bwMode="auto">
          <a:xfrm>
            <a:off x="76200" y="2514600"/>
            <a:ext cx="8763000" cy="830263"/>
          </a:xfrm>
          <a:prstGeom prst="rect">
            <a:avLst/>
          </a:prstGeom>
          <a:noFill/>
          <a:ln w="9525">
            <a:solidFill>
              <a:srgbClr val="FF0000"/>
            </a:solidFill>
            <a:miter lim="800000"/>
            <a:headEnd/>
            <a:tailEnd/>
          </a:ln>
        </p:spPr>
        <p:txBody>
          <a:bodyPr>
            <a:spAutoFit/>
          </a:bodyPr>
          <a:lstStyle/>
          <a:p>
            <a:pPr algn="just" rtl="1"/>
            <a:r>
              <a:rPr lang="ar-KW" sz="2400">
                <a:latin typeface="Simplified Arabic" pitchFamily="18" charset="-78"/>
                <a:cs typeface="Simplified Arabic" pitchFamily="18" charset="-78"/>
              </a:rPr>
              <a:t>ج: حقيقة الدهون موجودة في المنتج النهائي الذي تم تصنيعه من الدهن، وبتجربة بسيطة يمكن أن نعكس إتجاه التفاعل.</a:t>
            </a:r>
          </a:p>
        </p:txBody>
      </p:sp>
      <p:grpSp>
        <p:nvGrpSpPr>
          <p:cNvPr id="2" name="Group 5"/>
          <p:cNvGrpSpPr>
            <a:grpSpLocks/>
          </p:cNvGrpSpPr>
          <p:nvPr/>
        </p:nvGrpSpPr>
        <p:grpSpPr bwMode="auto">
          <a:xfrm>
            <a:off x="685800" y="3429000"/>
            <a:ext cx="7848600" cy="1524000"/>
            <a:chOff x="304800" y="1009710"/>
            <a:chExt cx="7848600" cy="1524000"/>
          </a:xfrm>
        </p:grpSpPr>
        <p:sp>
          <p:nvSpPr>
            <p:cNvPr id="116751" name="Rectangle 6"/>
            <p:cNvSpPr>
              <a:spLocks noChangeArrowheads="1"/>
            </p:cNvSpPr>
            <p:nvPr/>
          </p:nvSpPr>
          <p:spPr bwMode="auto">
            <a:xfrm>
              <a:off x="5715000" y="1143000"/>
              <a:ext cx="1066800" cy="707886"/>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ملح الدهن</a:t>
              </a:r>
            </a:p>
            <a:p>
              <a:pPr algn="ctr" rtl="1"/>
              <a:r>
                <a:rPr lang="ar-KW" sz="2000" b="1">
                  <a:solidFill>
                    <a:srgbClr val="FF0000"/>
                  </a:solidFill>
                  <a:latin typeface="Simplified Arabic" pitchFamily="18" charset="-78"/>
                  <a:cs typeface="Simplified Arabic" pitchFamily="18" charset="-78"/>
                </a:rPr>
                <a:t>أو صابون</a:t>
              </a:r>
            </a:p>
          </p:txBody>
        </p:sp>
        <p:sp>
          <p:nvSpPr>
            <p:cNvPr id="116752" name="Rectangle 7"/>
            <p:cNvSpPr>
              <a:spLocks noChangeArrowheads="1"/>
            </p:cNvSpPr>
            <p:nvPr/>
          </p:nvSpPr>
          <p:spPr bwMode="auto">
            <a:xfrm>
              <a:off x="2362200" y="1219200"/>
              <a:ext cx="129540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دهن</a:t>
              </a:r>
            </a:p>
          </p:txBody>
        </p:sp>
        <p:sp>
          <p:nvSpPr>
            <p:cNvPr id="116753" name="Rectangle 8"/>
            <p:cNvSpPr>
              <a:spLocks noChangeArrowheads="1"/>
            </p:cNvSpPr>
            <p:nvPr/>
          </p:nvSpPr>
          <p:spPr bwMode="auto">
            <a:xfrm>
              <a:off x="304800" y="1219200"/>
              <a:ext cx="169545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ملح قاعدي</a:t>
              </a:r>
            </a:p>
          </p:txBody>
        </p:sp>
        <p:sp>
          <p:nvSpPr>
            <p:cNvPr id="116754" name="Rectangle 9"/>
            <p:cNvSpPr>
              <a:spLocks noChangeArrowheads="1"/>
            </p:cNvSpPr>
            <p:nvPr/>
          </p:nvSpPr>
          <p:spPr bwMode="auto">
            <a:xfrm>
              <a:off x="4114800" y="1009710"/>
              <a:ext cx="14478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cs typeface="Simplified Arabic" pitchFamily="18" charset="-78"/>
                </a:rPr>
                <a:t>&lt;=</a:t>
              </a:r>
            </a:p>
          </p:txBody>
        </p:sp>
        <p:sp>
          <p:nvSpPr>
            <p:cNvPr id="116755" name="Rectangle 10"/>
            <p:cNvSpPr>
              <a:spLocks noChangeArrowheads="1"/>
            </p:cNvSpPr>
            <p:nvPr/>
          </p:nvSpPr>
          <p:spPr bwMode="auto">
            <a:xfrm>
              <a:off x="1828800" y="106680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cs typeface="Simplified Arabic" pitchFamily="18" charset="-78"/>
                </a:rPr>
                <a:t>+</a:t>
              </a:r>
            </a:p>
          </p:txBody>
        </p:sp>
        <p:sp>
          <p:nvSpPr>
            <p:cNvPr id="116756" name="Rectangle 11"/>
            <p:cNvSpPr>
              <a:spLocks noChangeArrowheads="1"/>
            </p:cNvSpPr>
            <p:nvPr/>
          </p:nvSpPr>
          <p:spPr bwMode="auto">
            <a:xfrm>
              <a:off x="2762250" y="2133600"/>
              <a:ext cx="4152900" cy="400110"/>
            </a:xfrm>
            <a:prstGeom prst="rect">
              <a:avLst/>
            </a:prstGeom>
            <a:noFill/>
            <a:ln w="9525">
              <a:noFill/>
              <a:miter lim="800000"/>
              <a:headEnd/>
              <a:tailEnd/>
            </a:ln>
          </p:spPr>
          <p:txBody>
            <a:bodyPr>
              <a:spAutoFit/>
            </a:bodyPr>
            <a:lstStyle/>
            <a:p>
              <a:pPr algn="ctr" rtl="1"/>
              <a:r>
                <a:rPr lang="ar-KW" sz="2000" b="1">
                  <a:latin typeface="Simplified Arabic" pitchFamily="18" charset="-78"/>
                  <a:cs typeface="Simplified Arabic" pitchFamily="18" charset="-78"/>
                </a:rPr>
                <a:t>صناعة الصابون</a:t>
              </a:r>
            </a:p>
          </p:txBody>
        </p:sp>
        <p:sp>
          <p:nvSpPr>
            <p:cNvPr id="116757" name="Rectangle 12"/>
            <p:cNvSpPr>
              <a:spLocks noChangeArrowheads="1"/>
            </p:cNvSpPr>
            <p:nvPr/>
          </p:nvSpPr>
          <p:spPr bwMode="auto">
            <a:xfrm>
              <a:off x="7086600" y="1143000"/>
              <a:ext cx="106680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ماء</a:t>
              </a:r>
            </a:p>
          </p:txBody>
        </p:sp>
        <p:sp>
          <p:nvSpPr>
            <p:cNvPr id="116758" name="Rectangle 13"/>
            <p:cNvSpPr>
              <a:spLocks noChangeArrowheads="1"/>
            </p:cNvSpPr>
            <p:nvPr/>
          </p:nvSpPr>
          <p:spPr bwMode="auto">
            <a:xfrm>
              <a:off x="6743700" y="106680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cs typeface="Simplified Arabic" pitchFamily="18" charset="-78"/>
                </a:rPr>
                <a:t>+</a:t>
              </a:r>
            </a:p>
          </p:txBody>
        </p:sp>
        <p:sp>
          <p:nvSpPr>
            <p:cNvPr id="116759" name="Rectangle 14"/>
            <p:cNvSpPr>
              <a:spLocks noChangeArrowheads="1"/>
            </p:cNvSpPr>
            <p:nvPr/>
          </p:nvSpPr>
          <p:spPr bwMode="auto">
            <a:xfrm>
              <a:off x="4191000" y="1600200"/>
              <a:ext cx="129540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حرارة وقلوي</a:t>
              </a:r>
            </a:p>
          </p:txBody>
        </p:sp>
      </p:grpSp>
      <p:grpSp>
        <p:nvGrpSpPr>
          <p:cNvPr id="3" name="Group 15"/>
          <p:cNvGrpSpPr>
            <a:grpSpLocks/>
          </p:cNvGrpSpPr>
          <p:nvPr/>
        </p:nvGrpSpPr>
        <p:grpSpPr bwMode="auto">
          <a:xfrm>
            <a:off x="685800" y="5314950"/>
            <a:ext cx="7848600" cy="1466850"/>
            <a:chOff x="304800" y="3962400"/>
            <a:chExt cx="7848600" cy="1466910"/>
          </a:xfrm>
        </p:grpSpPr>
        <p:sp>
          <p:nvSpPr>
            <p:cNvPr id="116742" name="Rectangle 16"/>
            <p:cNvSpPr>
              <a:spLocks noChangeArrowheads="1"/>
            </p:cNvSpPr>
            <p:nvPr/>
          </p:nvSpPr>
          <p:spPr bwMode="auto">
            <a:xfrm>
              <a:off x="5715000" y="4095690"/>
              <a:ext cx="1066800" cy="707886"/>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ملح الدهن</a:t>
              </a:r>
            </a:p>
            <a:p>
              <a:pPr algn="ctr" rtl="1"/>
              <a:r>
                <a:rPr lang="ar-KW" sz="2000" b="1">
                  <a:solidFill>
                    <a:srgbClr val="FF0000"/>
                  </a:solidFill>
                  <a:latin typeface="Simplified Arabic" pitchFamily="18" charset="-78"/>
                  <a:cs typeface="Simplified Arabic" pitchFamily="18" charset="-78"/>
                </a:rPr>
                <a:t>أو صابون</a:t>
              </a:r>
            </a:p>
          </p:txBody>
        </p:sp>
        <p:sp>
          <p:nvSpPr>
            <p:cNvPr id="116743" name="Rectangle 17"/>
            <p:cNvSpPr>
              <a:spLocks noChangeArrowheads="1"/>
            </p:cNvSpPr>
            <p:nvPr/>
          </p:nvSpPr>
          <p:spPr bwMode="auto">
            <a:xfrm>
              <a:off x="2362200" y="4171890"/>
              <a:ext cx="129540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دهن</a:t>
              </a:r>
            </a:p>
          </p:txBody>
        </p:sp>
        <p:sp>
          <p:nvSpPr>
            <p:cNvPr id="116744" name="Rectangle 18"/>
            <p:cNvSpPr>
              <a:spLocks noChangeArrowheads="1"/>
            </p:cNvSpPr>
            <p:nvPr/>
          </p:nvSpPr>
          <p:spPr bwMode="auto">
            <a:xfrm>
              <a:off x="304800" y="4171890"/>
              <a:ext cx="169545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ملح حمضي</a:t>
              </a:r>
            </a:p>
          </p:txBody>
        </p:sp>
        <p:sp>
          <p:nvSpPr>
            <p:cNvPr id="116745" name="Rectangle 19"/>
            <p:cNvSpPr>
              <a:spLocks noChangeArrowheads="1"/>
            </p:cNvSpPr>
            <p:nvPr/>
          </p:nvSpPr>
          <p:spPr bwMode="auto">
            <a:xfrm>
              <a:off x="4114800" y="3962400"/>
              <a:ext cx="14478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cs typeface="Simplified Arabic" pitchFamily="18" charset="-78"/>
                </a:rPr>
                <a:t>=&gt;</a:t>
              </a:r>
            </a:p>
          </p:txBody>
        </p:sp>
        <p:sp>
          <p:nvSpPr>
            <p:cNvPr id="116746" name="Rectangle 20"/>
            <p:cNvSpPr>
              <a:spLocks noChangeArrowheads="1"/>
            </p:cNvSpPr>
            <p:nvPr/>
          </p:nvSpPr>
          <p:spPr bwMode="auto">
            <a:xfrm>
              <a:off x="1828800" y="401949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cs typeface="Simplified Arabic" pitchFamily="18" charset="-78"/>
                </a:rPr>
                <a:t>+</a:t>
              </a:r>
            </a:p>
          </p:txBody>
        </p:sp>
        <p:sp>
          <p:nvSpPr>
            <p:cNvPr id="116747" name="Rectangle 21"/>
            <p:cNvSpPr>
              <a:spLocks noChangeArrowheads="1"/>
            </p:cNvSpPr>
            <p:nvPr/>
          </p:nvSpPr>
          <p:spPr bwMode="auto">
            <a:xfrm>
              <a:off x="7086600" y="4095690"/>
              <a:ext cx="106680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ماء</a:t>
              </a:r>
            </a:p>
          </p:txBody>
        </p:sp>
        <p:sp>
          <p:nvSpPr>
            <p:cNvPr id="116748" name="Rectangle 22"/>
            <p:cNvSpPr>
              <a:spLocks noChangeArrowheads="1"/>
            </p:cNvSpPr>
            <p:nvPr/>
          </p:nvSpPr>
          <p:spPr bwMode="auto">
            <a:xfrm>
              <a:off x="6743700" y="4019490"/>
              <a:ext cx="647700" cy="830997"/>
            </a:xfrm>
            <a:prstGeom prst="rect">
              <a:avLst/>
            </a:prstGeom>
            <a:noFill/>
            <a:ln w="9525">
              <a:noFill/>
              <a:miter lim="800000"/>
              <a:headEnd/>
              <a:tailEnd/>
            </a:ln>
          </p:spPr>
          <p:txBody>
            <a:bodyPr>
              <a:spAutoFit/>
            </a:bodyPr>
            <a:lstStyle/>
            <a:p>
              <a:pPr algn="ctr" rtl="1"/>
              <a:r>
                <a:rPr lang="ar-KW" sz="4800" b="1">
                  <a:solidFill>
                    <a:srgbClr val="FF0000"/>
                  </a:solidFill>
                  <a:latin typeface="Simplified Arabic" pitchFamily="18" charset="-78"/>
                  <a:cs typeface="Simplified Arabic" pitchFamily="18" charset="-78"/>
                </a:rPr>
                <a:t>+</a:t>
              </a:r>
            </a:p>
          </p:txBody>
        </p:sp>
        <p:sp>
          <p:nvSpPr>
            <p:cNvPr id="116749" name="Rectangle 23"/>
            <p:cNvSpPr>
              <a:spLocks noChangeArrowheads="1"/>
            </p:cNvSpPr>
            <p:nvPr/>
          </p:nvSpPr>
          <p:spPr bwMode="auto">
            <a:xfrm>
              <a:off x="4191000" y="4552890"/>
              <a:ext cx="1295400" cy="400110"/>
            </a:xfrm>
            <a:prstGeom prst="rect">
              <a:avLst/>
            </a:prstGeom>
            <a:noFill/>
            <a:ln w="9525">
              <a:noFill/>
              <a:miter lim="800000"/>
              <a:headEnd/>
              <a:tailEnd/>
            </a:ln>
          </p:spPr>
          <p:txBody>
            <a:bodyPr>
              <a:spAutoFit/>
            </a:bodyPr>
            <a:lstStyle/>
            <a:p>
              <a:pPr algn="ctr" rtl="1"/>
              <a:r>
                <a:rPr lang="ar-KW" sz="2000" b="1">
                  <a:solidFill>
                    <a:srgbClr val="FF0000"/>
                  </a:solidFill>
                  <a:latin typeface="Simplified Arabic" pitchFamily="18" charset="-78"/>
                  <a:cs typeface="Simplified Arabic" pitchFamily="18" charset="-78"/>
                </a:rPr>
                <a:t>حمض</a:t>
              </a:r>
            </a:p>
          </p:txBody>
        </p:sp>
        <p:sp>
          <p:nvSpPr>
            <p:cNvPr id="116750" name="Rectangle 24"/>
            <p:cNvSpPr>
              <a:spLocks noChangeArrowheads="1"/>
            </p:cNvSpPr>
            <p:nvPr/>
          </p:nvSpPr>
          <p:spPr bwMode="auto">
            <a:xfrm>
              <a:off x="2590800" y="5029200"/>
              <a:ext cx="4152900" cy="400110"/>
            </a:xfrm>
            <a:prstGeom prst="rect">
              <a:avLst/>
            </a:prstGeom>
            <a:noFill/>
            <a:ln w="9525">
              <a:noFill/>
              <a:miter lim="800000"/>
              <a:headEnd/>
              <a:tailEnd/>
            </a:ln>
          </p:spPr>
          <p:txBody>
            <a:bodyPr>
              <a:spAutoFit/>
            </a:bodyPr>
            <a:lstStyle/>
            <a:p>
              <a:pPr algn="ctr" rtl="1"/>
              <a:r>
                <a:rPr lang="ar-KW" sz="2000" b="1">
                  <a:latin typeface="Simplified Arabic" pitchFamily="18" charset="-78"/>
                  <a:cs typeface="Simplified Arabic" pitchFamily="18" charset="-78"/>
                </a:rPr>
                <a:t>تفاعل عكسي</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4800" y="609600"/>
            <a:ext cx="8382000" cy="4400550"/>
          </a:xfrm>
          <a:prstGeom prst="rect">
            <a:avLst/>
          </a:prstGeom>
          <a:noFill/>
          <a:ln w="9525">
            <a:noFill/>
            <a:miter lim="800000"/>
            <a:headEnd/>
            <a:tailEnd/>
          </a:ln>
        </p:spPr>
        <p:txBody>
          <a:bodyPr>
            <a:spAutoFit/>
          </a:bodyPr>
          <a:lstStyle/>
          <a:p>
            <a:pPr marL="342900" indent="-3429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وبمعنى آخر أن التحول كان بسبب دورة الطبيعة على المادة الأصلية. وغياب عين النجس تماماً في المادة النهائية التي تشكلت منه، وأنه لا يوجد وبنسبة 100% أي جزء من المادة الأصلية النجسة فيها.</a:t>
            </a:r>
          </a:p>
          <a:p>
            <a:pPr marL="342900" indent="-3429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وأنه لا توجد هناك طريقة لتحديد عين النجس أو استخراجه مرة أخرى من المنتج النهائي.</a:t>
            </a:r>
          </a:p>
        </p:txBody>
      </p:sp>
      <p:sp>
        <p:nvSpPr>
          <p:cNvPr id="3" name="Rectangle 2"/>
          <p:cNvSpPr>
            <a:spLocks noChangeArrowheads="1"/>
          </p:cNvSpPr>
          <p:nvPr/>
        </p:nvSpPr>
        <p:spPr bwMode="auto">
          <a:xfrm>
            <a:off x="495300" y="5562600"/>
            <a:ext cx="8153400" cy="492125"/>
          </a:xfrm>
          <a:prstGeom prst="rect">
            <a:avLst/>
          </a:prstGeom>
          <a:solidFill>
            <a:srgbClr val="00B050"/>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lgn="ctr" rtl="1">
              <a:defRPr/>
            </a:pPr>
            <a:r>
              <a:rPr lang="ar-KW" sz="2600" b="1" dirty="0" smtClean="0">
                <a:solidFill>
                  <a:schemeClr val="bg1"/>
                </a:solidFill>
                <a:latin typeface="+mn-lt"/>
              </a:rPr>
              <a:t>وهذا </a:t>
            </a:r>
            <a:r>
              <a:rPr lang="ar-KW" sz="2600" b="1" dirty="0">
                <a:solidFill>
                  <a:schemeClr val="bg1"/>
                </a:solidFill>
                <a:latin typeface="+mn-lt"/>
              </a:rPr>
              <a:t>هو </a:t>
            </a:r>
            <a:r>
              <a:rPr lang="ar-KW" sz="2600" b="1" dirty="0" smtClean="0">
                <a:solidFill>
                  <a:schemeClr val="bg1"/>
                </a:solidFill>
                <a:latin typeface="+mn-lt"/>
              </a:rPr>
              <a:t>موقفنا الذي نقف عليه في هذا </a:t>
            </a:r>
            <a:r>
              <a:rPr lang="ar-KW" sz="2600" b="1" dirty="0">
                <a:solidFill>
                  <a:schemeClr val="bg1"/>
                </a:solidFill>
                <a:latin typeface="+mn-lt"/>
              </a:rPr>
              <a:t>العرض </a:t>
            </a:r>
            <a:r>
              <a:rPr lang="ar-KW" sz="2600" b="1" dirty="0" smtClean="0">
                <a:solidFill>
                  <a:schemeClr val="bg1"/>
                </a:solidFill>
                <a:latin typeface="+mn-lt"/>
              </a:rPr>
              <a:t>بشأن الإستحالة</a:t>
            </a:r>
            <a:endParaRPr lang="ar-KW" sz="2600" b="1" dirty="0">
              <a:solidFill>
                <a:schemeClr val="bg1"/>
              </a:solidFill>
              <a:latin typeface="+mn-lt"/>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srcRect/>
          <a:stretch>
            <a:fillRect/>
          </a:stretch>
        </p:blipFill>
        <p:spPr bwMode="auto">
          <a:xfrm>
            <a:off x="6477000" y="542925"/>
            <a:ext cx="2667000" cy="3190875"/>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3"/>
          <a:srcRect/>
          <a:stretch>
            <a:fillRect/>
          </a:stretch>
        </p:blipFill>
        <p:spPr bwMode="auto">
          <a:xfrm>
            <a:off x="19050" y="3581400"/>
            <a:ext cx="4857750" cy="3238500"/>
          </a:xfrm>
          <a:prstGeom prst="rect">
            <a:avLst/>
          </a:prstGeom>
          <a:noFill/>
          <a:ln w="9525">
            <a:noFill/>
            <a:miter lim="800000"/>
            <a:headEnd/>
            <a:tailEnd/>
          </a:ln>
          <a:effectLst/>
        </p:spPr>
      </p:pic>
      <p:pic>
        <p:nvPicPr>
          <p:cNvPr id="117764" name="Picture 4"/>
          <p:cNvPicPr>
            <a:picLocks noChangeAspect="1" noChangeArrowheads="1"/>
          </p:cNvPicPr>
          <p:nvPr/>
        </p:nvPicPr>
        <p:blipFill>
          <a:blip r:embed="rId4"/>
          <a:srcRect/>
          <a:stretch>
            <a:fillRect/>
          </a:stretch>
        </p:blipFill>
        <p:spPr bwMode="auto">
          <a:xfrm>
            <a:off x="0" y="533400"/>
            <a:ext cx="3429000" cy="3295650"/>
          </a:xfrm>
          <a:prstGeom prst="rect">
            <a:avLst/>
          </a:prstGeom>
          <a:noFill/>
          <a:ln w="9525">
            <a:noFill/>
            <a:miter lim="800000"/>
            <a:headEnd/>
            <a:tailEnd/>
          </a:ln>
          <a:effectLst/>
        </p:spPr>
      </p:pic>
      <p:pic>
        <p:nvPicPr>
          <p:cNvPr id="117765" name="Picture 5"/>
          <p:cNvPicPr>
            <a:picLocks noChangeAspect="1" noChangeArrowheads="1"/>
          </p:cNvPicPr>
          <p:nvPr/>
        </p:nvPicPr>
        <p:blipFill>
          <a:blip r:embed="rId5"/>
          <a:srcRect/>
          <a:stretch>
            <a:fillRect/>
          </a:stretch>
        </p:blipFill>
        <p:spPr bwMode="auto">
          <a:xfrm>
            <a:off x="6829425" y="3733800"/>
            <a:ext cx="1933575" cy="2895600"/>
          </a:xfrm>
          <a:prstGeom prst="rect">
            <a:avLst/>
          </a:prstGeom>
          <a:noFill/>
          <a:ln w="9525">
            <a:noFill/>
            <a:miter lim="800000"/>
            <a:headEnd/>
            <a:tailEnd/>
          </a:ln>
          <a:effectLst/>
        </p:spPr>
      </p:pic>
      <p:pic>
        <p:nvPicPr>
          <p:cNvPr id="117766" name="Picture 6"/>
          <p:cNvPicPr>
            <a:picLocks noChangeAspect="1" noChangeArrowheads="1"/>
          </p:cNvPicPr>
          <p:nvPr/>
        </p:nvPicPr>
        <p:blipFill>
          <a:blip r:embed="rId6"/>
          <a:srcRect/>
          <a:stretch>
            <a:fillRect/>
          </a:stretch>
        </p:blipFill>
        <p:spPr bwMode="auto">
          <a:xfrm>
            <a:off x="4098925" y="906463"/>
            <a:ext cx="1555750" cy="1684337"/>
          </a:xfrm>
          <a:prstGeom prst="rect">
            <a:avLst/>
          </a:prstGeom>
          <a:noFill/>
          <a:ln w="9525">
            <a:noFill/>
            <a:miter lim="800000"/>
            <a:headEnd/>
            <a:tailEnd/>
          </a:ln>
          <a:effectLst/>
        </p:spPr>
      </p:pic>
      <p:pic>
        <p:nvPicPr>
          <p:cNvPr id="7" name="Picture 12"/>
          <p:cNvPicPr>
            <a:picLocks noChangeAspect="1" noChangeArrowheads="1"/>
          </p:cNvPicPr>
          <p:nvPr/>
        </p:nvPicPr>
        <p:blipFill>
          <a:blip r:embed="rId7"/>
          <a:srcRect/>
          <a:stretch>
            <a:fillRect/>
          </a:stretch>
        </p:blipFill>
        <p:spPr bwMode="auto">
          <a:xfrm>
            <a:off x="5026025" y="4648200"/>
            <a:ext cx="1295400" cy="1522413"/>
          </a:xfrm>
          <a:prstGeom prst="rect">
            <a:avLst/>
          </a:prstGeom>
          <a:noFill/>
          <a:ln w="9525">
            <a:noFill/>
            <a:miter lim="800000"/>
            <a:headEnd/>
            <a:tailEnd/>
          </a:ln>
        </p:spPr>
      </p:pic>
      <p:pic>
        <p:nvPicPr>
          <p:cNvPr id="8" name="Picture 13"/>
          <p:cNvPicPr>
            <a:picLocks noChangeAspect="1" noChangeArrowheads="1"/>
          </p:cNvPicPr>
          <p:nvPr/>
        </p:nvPicPr>
        <p:blipFill>
          <a:blip r:embed="rId8"/>
          <a:srcRect/>
          <a:stretch>
            <a:fillRect/>
          </a:stretch>
        </p:blipFill>
        <p:spPr bwMode="auto">
          <a:xfrm>
            <a:off x="5207000" y="2838450"/>
            <a:ext cx="1193800" cy="895350"/>
          </a:xfrm>
          <a:prstGeom prst="rect">
            <a:avLst/>
          </a:prstGeom>
          <a:noFill/>
          <a:ln w="9525">
            <a:noFill/>
            <a:miter lim="800000"/>
            <a:headEnd/>
            <a:tailEnd/>
          </a:ln>
        </p:spPr>
      </p:pic>
      <p:sp>
        <p:nvSpPr>
          <p:cNvPr id="117769" name="Rectangle 8"/>
          <p:cNvSpPr>
            <a:spLocks noChangeArrowheads="1"/>
          </p:cNvSpPr>
          <p:nvPr/>
        </p:nvSpPr>
        <p:spPr bwMode="auto">
          <a:xfrm>
            <a:off x="0" y="0"/>
            <a:ext cx="9144000" cy="461963"/>
          </a:xfrm>
          <a:prstGeom prst="rect">
            <a:avLst/>
          </a:prstGeom>
          <a:solidFill>
            <a:srgbClr val="00B050"/>
          </a:solidFill>
          <a:ln w="9525">
            <a:noFill/>
            <a:miter lim="800000"/>
            <a:headEnd/>
            <a:tailEnd/>
          </a:ln>
        </p:spPr>
        <p:txBody>
          <a:bodyPr>
            <a:spAutoFit/>
          </a:bodyPr>
          <a:lstStyle/>
          <a:p>
            <a:pPr algn="r" rtl="1"/>
            <a:r>
              <a:rPr lang="ar-KW" sz="2400" b="1">
                <a:solidFill>
                  <a:schemeClr val="bg1"/>
                </a:solidFill>
                <a:latin typeface="Simplified Arabic" pitchFamily="18" charset="-78"/>
                <a:cs typeface="Simplified Arabic" pitchFamily="18" charset="-78"/>
              </a:rPr>
              <a:t>أمثلة على استخدام الجليسيرين (الدهون) في الصناعات الغذائية والاستهلاكية</a:t>
            </a:r>
            <a:endParaRPr lang="en-US" sz="2400" b="1">
              <a:solidFill>
                <a:schemeClr val="bg1"/>
              </a:solidFill>
              <a:latin typeface="Simplified Arabic" pitchFamily="18" charset="-78"/>
              <a:cs typeface="Simplified Arabic" pitchFamily="18" charset="-7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p:cNvSpPr>
            <a:spLocks noChangeArrowheads="1"/>
          </p:cNvSpPr>
          <p:nvPr/>
        </p:nvSpPr>
        <p:spPr bwMode="auto">
          <a:xfrm>
            <a:off x="0" y="0"/>
            <a:ext cx="9144000" cy="523875"/>
          </a:xfrm>
          <a:prstGeom prst="rect">
            <a:avLst/>
          </a:prstGeom>
          <a:solidFill>
            <a:srgbClr val="00B050"/>
          </a:solidFill>
          <a:ln w="9525">
            <a:noFill/>
            <a:miter lim="800000"/>
            <a:headEnd/>
            <a:tailEnd/>
          </a:ln>
        </p:spPr>
        <p:txBody>
          <a:bodyPr>
            <a:spAutoFit/>
          </a:bodyPr>
          <a:lstStyle/>
          <a:p>
            <a:pPr algn="just" rtl="1"/>
            <a:r>
              <a:rPr lang="ar-SA" sz="2800">
                <a:solidFill>
                  <a:schemeClr val="bg1"/>
                </a:solidFill>
                <a:latin typeface="Simplified Arabic" pitchFamily="18" charset="-78"/>
                <a:cs typeface="Simplified Arabic" pitchFamily="18" charset="-78"/>
              </a:rPr>
              <a:t>هل ما يحدث للدهون ومنها دهون الخنزير في التصنيع يعتبر استحالة مطهرة؟</a:t>
            </a:r>
            <a:endParaRPr lang="en-US" sz="2800" b="1">
              <a:solidFill>
                <a:schemeClr val="bg1"/>
              </a:solidFill>
              <a:latin typeface="Simplified Arabic" pitchFamily="18" charset="-78"/>
              <a:cs typeface="Simplified Arabic" pitchFamily="18" charset="-78"/>
            </a:endParaRPr>
          </a:p>
        </p:txBody>
      </p:sp>
      <p:sp>
        <p:nvSpPr>
          <p:cNvPr id="5" name="Text Box 4"/>
          <p:cNvSpPr txBox="1">
            <a:spLocks noChangeArrowheads="1"/>
          </p:cNvSpPr>
          <p:nvPr/>
        </p:nvSpPr>
        <p:spPr bwMode="auto">
          <a:xfrm>
            <a:off x="381000" y="685800"/>
            <a:ext cx="8382000" cy="609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rtl="1">
              <a:lnSpc>
                <a:spcPct val="150000"/>
              </a:lnSpc>
              <a:buFont typeface="Courier New" pitchFamily="49" charset="0"/>
              <a:buChar char="o"/>
              <a:defRPr/>
            </a:pPr>
            <a:r>
              <a:rPr lang="ar-KW" sz="2000" dirty="0" smtClean="0">
                <a:latin typeface="Simplified Arabic" pitchFamily="18" charset="-78"/>
                <a:cs typeface="Simplified Arabic" pitchFamily="18" charset="-78"/>
              </a:rPr>
              <a:t>الدهون </a:t>
            </a:r>
            <a:r>
              <a:rPr lang="ar-JO" sz="2000" dirty="0" smtClean="0">
                <a:latin typeface="Simplified Arabic" pitchFamily="18" charset="-78"/>
                <a:cs typeface="Simplified Arabic" pitchFamily="18" charset="-78"/>
              </a:rPr>
              <a:t>مركبات عضوية متجانسة يمكن الحصول عليها من مصادر نباتية أو حيوانية، تحتوي الدهون على كربون، </a:t>
            </a:r>
            <a:r>
              <a:rPr lang="ar-KW" sz="2000" dirty="0" smtClean="0">
                <a:latin typeface="Simplified Arabic" pitchFamily="18" charset="-78"/>
                <a:cs typeface="Simplified Arabic" pitchFamily="18" charset="-78"/>
              </a:rPr>
              <a:t>والهي</a:t>
            </a:r>
            <a:r>
              <a:rPr lang="ar-JO" sz="2000" dirty="0" smtClean="0">
                <a:latin typeface="Simplified Arabic" pitchFamily="18" charset="-78"/>
                <a:cs typeface="Simplified Arabic" pitchFamily="18" charset="-78"/>
              </a:rPr>
              <a:t>دروجين، </a:t>
            </a:r>
            <a:r>
              <a:rPr lang="ar-KW" sz="2000" dirty="0" smtClean="0">
                <a:latin typeface="Simplified Arabic" pitchFamily="18" charset="-78"/>
                <a:cs typeface="Simplified Arabic" pitchFamily="18" charset="-78"/>
              </a:rPr>
              <a:t>وال</a:t>
            </a:r>
            <a:r>
              <a:rPr lang="ar-JO" sz="2000" dirty="0" smtClean="0">
                <a:latin typeface="Simplified Arabic" pitchFamily="18" charset="-78"/>
                <a:cs typeface="Simplified Arabic" pitchFamily="18" charset="-78"/>
              </a:rPr>
              <a:t>أكسجين وبعضها يحتوي على  </a:t>
            </a:r>
            <a:r>
              <a:rPr lang="ar-KW" sz="2000" dirty="0" smtClean="0">
                <a:latin typeface="Simplified Arabic" pitchFamily="18" charset="-78"/>
                <a:cs typeface="Simplified Arabic" pitchFamily="18" charset="-78"/>
              </a:rPr>
              <a:t>ال</a:t>
            </a:r>
            <a:r>
              <a:rPr lang="ar-JO" sz="2000" dirty="0" smtClean="0">
                <a:latin typeface="Simplified Arabic" pitchFamily="18" charset="-78"/>
                <a:cs typeface="Simplified Arabic" pitchFamily="18" charset="-78"/>
              </a:rPr>
              <a:t>فسفور، </a:t>
            </a:r>
            <a:r>
              <a:rPr lang="ar-KW" sz="2000" dirty="0" smtClean="0">
                <a:latin typeface="Simplified Arabic" pitchFamily="18" charset="-78"/>
                <a:cs typeface="Simplified Arabic" pitchFamily="18" charset="-78"/>
              </a:rPr>
              <a:t>وال</a:t>
            </a:r>
            <a:r>
              <a:rPr lang="ar-JO" sz="2000" dirty="0" smtClean="0">
                <a:latin typeface="Simplified Arabic" pitchFamily="18" charset="-78"/>
                <a:cs typeface="Simplified Arabic" pitchFamily="18" charset="-78"/>
              </a:rPr>
              <a:t>نيتروجين، وتشمل الليبيدات الأحماض الدهنية الحرة، الجليسيريدات، الفوسفوليبيدات، الشموع، الأستيرولات</a:t>
            </a:r>
            <a:r>
              <a:rPr lang="ar-KW" sz="2000" dirty="0" smtClean="0">
                <a:latin typeface="Simplified Arabic" pitchFamily="18" charset="-78"/>
                <a:cs typeface="Simplified Arabic" pitchFamily="18" charset="-78"/>
              </a:rPr>
              <a:t> أو مواد الإستحلاب </a:t>
            </a:r>
            <a:r>
              <a:rPr lang="en-US" sz="2000" dirty="0" smtClean="0">
                <a:latin typeface="Simplified Arabic" pitchFamily="18" charset="-78"/>
                <a:cs typeface="Simplified Arabic" pitchFamily="18" charset="-78"/>
              </a:rPr>
              <a:t>Emulsifiers</a:t>
            </a:r>
            <a:r>
              <a:rPr lang="ar-JO" sz="2000" dirty="0" smtClean="0">
                <a:latin typeface="Simplified Arabic" pitchFamily="18" charset="-78"/>
                <a:cs typeface="Simplified Arabic" pitchFamily="18" charset="-78"/>
              </a:rPr>
              <a:t>".</a:t>
            </a:r>
            <a:endParaRPr lang="ar-KW" sz="2000" dirty="0" smtClean="0">
              <a:latin typeface="Simplified Arabic" pitchFamily="18" charset="-78"/>
              <a:cs typeface="Simplified Arabic" pitchFamily="18" charset="-78"/>
            </a:endParaRPr>
          </a:p>
          <a:p>
            <a:pPr algn="just" rtl="1">
              <a:lnSpc>
                <a:spcPct val="150000"/>
              </a:lnSpc>
              <a:buFont typeface="Courier New" pitchFamily="49" charset="0"/>
              <a:buChar char="o"/>
              <a:defRPr/>
            </a:pPr>
            <a:r>
              <a:rPr lang="ar-KW" sz="2000" dirty="0" smtClean="0">
                <a:latin typeface="Simplified Arabic" pitchFamily="18" charset="-78"/>
                <a:cs typeface="Simplified Arabic" pitchFamily="18" charset="-78"/>
              </a:rPr>
              <a:t>إ</a:t>
            </a:r>
            <a:r>
              <a:rPr lang="ar-SA" sz="2000" dirty="0" smtClean="0">
                <a:latin typeface="Simplified Arabic" pitchFamily="18" charset="-78"/>
                <a:cs typeface="Simplified Arabic" pitchFamily="18" charset="-78"/>
              </a:rPr>
              <a:t>نّ اعتبار الصابون مثالا للاستحالة المُطهرة يحتاج إلى إعادة نظر؛ وذلك لأنّ </a:t>
            </a:r>
            <a:r>
              <a:rPr lang="ar-DZ" sz="2000" dirty="0" smtClean="0">
                <a:latin typeface="Simplified Arabic" pitchFamily="18" charset="-78"/>
                <a:cs typeface="Simplified Arabic" pitchFamily="18" charset="-78"/>
              </a:rPr>
              <a:t>تحديد نوع</a:t>
            </a:r>
            <a:r>
              <a:rPr lang="ar-KW" sz="2000" dirty="0" smtClean="0">
                <a:latin typeface="Simplified Arabic" pitchFamily="18" charset="-78"/>
                <a:cs typeface="Simplified Arabic" pitchFamily="18" charset="-78"/>
              </a:rPr>
              <a:t> </a:t>
            </a:r>
            <a:r>
              <a:rPr lang="ar-DZ" sz="2000" dirty="0" smtClean="0">
                <a:latin typeface="Simplified Arabic" pitchFamily="18" charset="-78"/>
                <a:cs typeface="Simplified Arabic" pitchFamily="18" charset="-78"/>
              </a:rPr>
              <a:t>الحيوان الذي أخذ منه الدهن الخام أمر ممكن</a:t>
            </a:r>
            <a:r>
              <a:rPr lang="ar-KW" sz="2000" dirty="0" smtClean="0">
                <a:latin typeface="Simplified Arabic" pitchFamily="18" charset="-78"/>
                <a:cs typeface="Simplified Arabic" pitchFamily="18" charset="-78"/>
              </a:rPr>
              <a:t>.</a:t>
            </a:r>
          </a:p>
          <a:p>
            <a:pPr algn="just" rtl="1">
              <a:lnSpc>
                <a:spcPct val="150000"/>
              </a:lnSpc>
              <a:buFont typeface="Courier New" pitchFamily="49" charset="0"/>
              <a:buChar char="o"/>
              <a:defRPr/>
            </a:pPr>
            <a:r>
              <a:rPr lang="ar-SA" sz="2000" dirty="0" smtClean="0">
                <a:latin typeface="Simplified Arabic" pitchFamily="18" charset="-78"/>
                <a:cs typeface="Simplified Arabic" pitchFamily="18" charset="-78"/>
              </a:rPr>
              <a:t>ولذلك فإنّه لا يمكن اعتبار ما يحدث من تغيير لدهن الخنزير استحالة مطهرة؛ وذلك لإمكانية الكشف عن مصدر دهون الخنزير، والعلم والتقنيات ما زالت في تطور متسارع ، وهو ما يعني أنّ ما لم يكن ممكناً  كشفه بالأمس أصبح ممكناً اليوم،  ولذلك فحقيقة اعتبار الدهون طاهرة بالاستحالة فرضية ينبغي تمحيصها ومراجعتها.</a:t>
            </a:r>
            <a:endParaRPr lang="ar-KW" sz="2000" dirty="0" smtClean="0">
              <a:latin typeface="Simplified Arabic" pitchFamily="18" charset="-78"/>
              <a:cs typeface="Simplified Arabic" pitchFamily="18" charset="-78"/>
            </a:endParaRPr>
          </a:p>
          <a:p>
            <a:pPr marL="0" indent="0" algn="just" rtl="1">
              <a:lnSpc>
                <a:spcPct val="150000"/>
              </a:lnSpc>
              <a:defRPr/>
            </a:pPr>
            <a:r>
              <a:rPr lang="ar-SA" sz="2000" b="1" dirty="0" smtClean="0">
                <a:solidFill>
                  <a:srgbClr val="FF0000"/>
                </a:solidFill>
                <a:latin typeface="Simplified Arabic" pitchFamily="18" charset="-78"/>
                <a:cs typeface="Simplified Arabic" pitchFamily="18" charset="-78"/>
              </a:rPr>
              <a:t>النتيجة: إذا كانت  التغييرات الكيميائية في الدهون تُؤكد أنها تغيرات غير كاملة، وإذا ثبت أنّ هناك  إمكانية للكشف عن مصدر الدهون وبطرق مختلفة فذلك يعني أنّ فرضية الاستحالة فرضية غير دقيقة من ناحية علمية وينبغي مراجعتها؛ وهو ما يعني أنّ حكم الدهن باقٍ على أصل التحريم.</a:t>
            </a:r>
            <a:endParaRPr lang="en-US" sz="2000" b="1" dirty="0" smtClean="0">
              <a:solidFill>
                <a:srgbClr val="FF000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304800" y="127000"/>
            <a:ext cx="8229600" cy="646113"/>
          </a:xfrm>
          <a:prstGeom prst="rect">
            <a:avLst/>
          </a:prstGeom>
          <a:noFill/>
          <a:ln w="9525">
            <a:noFill/>
            <a:miter lim="800000"/>
            <a:headEnd/>
            <a:tailEnd/>
          </a:ln>
        </p:spPr>
        <p:txBody>
          <a:bodyPr>
            <a:spAutoFit/>
          </a:bodyPr>
          <a:lstStyle/>
          <a:p>
            <a:pPr algn="ctr" rtl="1"/>
            <a:r>
              <a:rPr lang="ar-KW" sz="3600" b="1">
                <a:solidFill>
                  <a:srgbClr val="FF0000"/>
                </a:solidFill>
                <a:latin typeface="Simplified Arabic" pitchFamily="18" charset="-78"/>
                <a:cs typeface="Simplified Arabic" pitchFamily="18" charset="-78"/>
              </a:rPr>
              <a:t>الأعلاف</a:t>
            </a:r>
          </a:p>
        </p:txBody>
      </p:sp>
      <p:sp>
        <p:nvSpPr>
          <p:cNvPr id="119811" name="Rectangle 5"/>
          <p:cNvSpPr>
            <a:spLocks noChangeArrowheads="1"/>
          </p:cNvSpPr>
          <p:nvPr/>
        </p:nvSpPr>
        <p:spPr bwMode="auto">
          <a:xfrm>
            <a:off x="3352800" y="1371600"/>
            <a:ext cx="5486400" cy="1477963"/>
          </a:xfrm>
          <a:prstGeom prst="rect">
            <a:avLst/>
          </a:prstGeom>
          <a:noFill/>
          <a:ln w="9525">
            <a:noFill/>
            <a:miter lim="800000"/>
            <a:headEnd/>
            <a:tailEnd/>
          </a:ln>
        </p:spPr>
        <p:txBody>
          <a:bodyPr>
            <a:spAutoFit/>
          </a:bodyPr>
          <a:lstStyle/>
          <a:p>
            <a:pPr algn="just" rtl="1">
              <a:lnSpc>
                <a:spcPct val="200000"/>
              </a:lnSpc>
            </a:pPr>
            <a:r>
              <a:rPr lang="ar-KW" sz="2400" b="1">
                <a:latin typeface="Simplified Arabic" pitchFamily="18" charset="-78"/>
                <a:cs typeface="Simplified Arabic" pitchFamily="18" charset="-78"/>
              </a:rPr>
              <a:t>تعتبر الحبوب مثل الذرة، وفول الصويا، والشوفان والشعير، والأرز من أهم مكونات الأعلاف.</a:t>
            </a:r>
          </a:p>
        </p:txBody>
      </p:sp>
      <p:pic>
        <p:nvPicPr>
          <p:cNvPr id="119812" name="Picture 2"/>
          <p:cNvPicPr>
            <a:picLocks noChangeAspect="1" noChangeArrowheads="1"/>
          </p:cNvPicPr>
          <p:nvPr/>
        </p:nvPicPr>
        <p:blipFill>
          <a:blip r:embed="rId2"/>
          <a:srcRect/>
          <a:stretch>
            <a:fillRect/>
          </a:stretch>
        </p:blipFill>
        <p:spPr bwMode="auto">
          <a:xfrm>
            <a:off x="360363" y="1600200"/>
            <a:ext cx="2770187" cy="1828800"/>
          </a:xfrm>
          <a:prstGeom prst="rect">
            <a:avLst/>
          </a:prstGeom>
          <a:noFill/>
          <a:ln w="9525">
            <a:noFill/>
            <a:miter lim="800000"/>
            <a:headEnd/>
            <a:tailEnd/>
          </a:ln>
          <a:effectLst/>
        </p:spPr>
      </p:pic>
      <p:sp>
        <p:nvSpPr>
          <p:cNvPr id="8" name="Rectangle 7"/>
          <p:cNvSpPr>
            <a:spLocks noChangeArrowheads="1"/>
          </p:cNvSpPr>
          <p:nvPr/>
        </p:nvSpPr>
        <p:spPr bwMode="auto">
          <a:xfrm>
            <a:off x="304800" y="3429000"/>
            <a:ext cx="8534400" cy="3046413"/>
          </a:xfrm>
          <a:prstGeom prst="rect">
            <a:avLst/>
          </a:prstGeom>
          <a:noFill/>
          <a:ln w="9525">
            <a:noFill/>
            <a:miter lim="800000"/>
            <a:headEnd/>
            <a:tailEnd/>
          </a:ln>
        </p:spPr>
        <p:txBody>
          <a:bodyPr>
            <a:spAutoFit/>
          </a:bodyPr>
          <a:lstStyle/>
          <a:p>
            <a:pPr algn="just" rtl="1">
              <a:lnSpc>
                <a:spcPct val="200000"/>
              </a:lnSpc>
            </a:pPr>
            <a:r>
              <a:rPr lang="ar-KW" sz="2400" b="1">
                <a:latin typeface="Simplified Arabic" pitchFamily="18" charset="-78"/>
                <a:cs typeface="Simplified Arabic" pitchFamily="18" charset="-78"/>
              </a:rPr>
              <a:t>وعادة ما يتواجد في دول الغرب مصنع أعلاف قريب جداً إن لم يكن ملاصق لمسلخ (دواجن/حيوانات) حيث يستفاد من لحوم الطيور غير المذبوحة/النافقة أو بقايا لحوم الحيوانات وبلازما دمائها كمصدر بروتيني لرفع القيمة الغذائية للأعلاف وذلك بعد معالجات حرارية عالية لقتل ما تحتويه من الميكروبات. </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228600" y="544513"/>
            <a:ext cx="8610600" cy="5494337"/>
          </a:xfrm>
          <a:prstGeom prst="rect">
            <a:avLst/>
          </a:prstGeom>
          <a:noFill/>
          <a:ln w="9525">
            <a:noFill/>
            <a:miter lim="800000"/>
            <a:headEnd/>
            <a:tailEnd/>
          </a:ln>
        </p:spPr>
        <p:txBody>
          <a:bodyPr>
            <a:spAutoFit/>
          </a:bodyPr>
          <a:lstStyle/>
          <a:p>
            <a:pPr algn="just" rtl="1">
              <a:lnSpc>
                <a:spcPct val="250000"/>
              </a:lnSpc>
            </a:pPr>
            <a:r>
              <a:rPr lang="ar-KW" sz="2400" b="1">
                <a:latin typeface="Simplified Arabic" pitchFamily="18" charset="-78"/>
                <a:cs typeface="Simplified Arabic" pitchFamily="18" charset="-78"/>
              </a:rPr>
              <a:t>س: هل يمكن أن ينظر إلى الأعلاف بعد تمسخ مكوناتها من البروتينات الحيوانية أنها وحدة جديدة لا تنتمي إلى البروتينات الأصلية التي تحتويها وتختلف عن مكوناتها الأصلية في تركيبها الكيميائي او في خواصها الكيميائية والطبيعية في الأعلاف وتحمل إسم جديد؟ </a:t>
            </a:r>
          </a:p>
          <a:p>
            <a:pPr algn="just" rtl="1">
              <a:lnSpc>
                <a:spcPct val="250000"/>
              </a:lnSpc>
            </a:pPr>
            <a:r>
              <a:rPr lang="ar-KW" sz="2400" b="1">
                <a:latin typeface="Simplified Arabic" pitchFamily="18" charset="-78"/>
                <a:cs typeface="Simplified Arabic" pitchFamily="18" charset="-78"/>
              </a:rPr>
              <a:t>وبمعنى آخر هل يمكن القول أن عين المكونات البروتينية الحيوانية المضافة للأعلاف تحولت إلى منتج جديد يختلف عن أصله الذي تحول منه؟</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0" y="0"/>
            <a:ext cx="9144000" cy="684213"/>
          </a:xfrm>
          <a:prstGeom prst="rect">
            <a:avLst/>
          </a:prstGeom>
          <a:solidFill>
            <a:srgbClr val="00B050"/>
          </a:solidFill>
          <a:ln w="9525">
            <a:noFill/>
            <a:miter lim="800000"/>
            <a:headEnd/>
            <a:tailEnd/>
          </a:ln>
        </p:spPr>
        <p:txBody>
          <a:bodyPr>
            <a:spAutoFit/>
          </a:bodyPr>
          <a:lstStyle/>
          <a:p>
            <a:pPr algn="just" rtl="1">
              <a:lnSpc>
                <a:spcPct val="150000"/>
              </a:lnSpc>
            </a:pPr>
            <a:r>
              <a:rPr lang="ar-KW" sz="2800" b="1">
                <a:solidFill>
                  <a:schemeClr val="bg1"/>
                </a:solidFill>
                <a:latin typeface="Simplified Arabic" pitchFamily="18" charset="-78"/>
                <a:cs typeface="Simplified Arabic" pitchFamily="18" charset="-78"/>
              </a:rPr>
              <a:t>حقيقة عين البروتينات الحيوانية في الأعلاف المعالجة حرارياً</a:t>
            </a:r>
          </a:p>
        </p:txBody>
      </p:sp>
      <p:sp>
        <p:nvSpPr>
          <p:cNvPr id="8" name="Rectangle 7"/>
          <p:cNvSpPr>
            <a:spLocks noChangeArrowheads="1"/>
          </p:cNvSpPr>
          <p:nvPr/>
        </p:nvSpPr>
        <p:spPr bwMode="auto">
          <a:xfrm>
            <a:off x="457200" y="4343400"/>
            <a:ext cx="8229600" cy="1246188"/>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000" b="1">
                <a:latin typeface="Simplified Arabic" pitchFamily="18" charset="-78"/>
                <a:cs typeface="Simplified Arabic" pitchFamily="18" charset="-78"/>
              </a:rPr>
              <a:t>وهو ما يحصل للبروتنيات سواء كانت لحوم أو كولاجين (جيلاتين) المعرضة للحرارة الشديدة أو للأوساط الحمضية أو القاعدية المركزة سواء في الأعلاف أو غيرها.</a:t>
            </a:r>
            <a:endParaRPr lang="en-US" sz="2000" b="1">
              <a:latin typeface="Simplified Arabic" pitchFamily="18" charset="-78"/>
              <a:cs typeface="Simplified Arabic" pitchFamily="18" charset="-78"/>
            </a:endParaRPr>
          </a:p>
        </p:txBody>
      </p:sp>
      <p:sp>
        <p:nvSpPr>
          <p:cNvPr id="121860" name="Rectangle 9"/>
          <p:cNvSpPr>
            <a:spLocks noChangeArrowheads="1"/>
          </p:cNvSpPr>
          <p:nvPr/>
        </p:nvSpPr>
        <p:spPr bwMode="auto">
          <a:xfrm>
            <a:off x="3276600" y="1066800"/>
            <a:ext cx="5410200" cy="3170238"/>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000" b="1">
                <a:latin typeface="Simplified Arabic" pitchFamily="18" charset="-78"/>
                <a:cs typeface="Simplified Arabic" pitchFamily="18" charset="-78"/>
              </a:rPr>
              <a:t>يمكن فهم حقيقة عين مكونات الأعلاف الحيوانية من البروتينات ذات الأصل الحيواني والمعالجة حرارياً بمثال معالجة بروتين الألبومين في بياض البيض حيث تخضع لتمسخ حراري (تغير كبير في الخواص الطبيعية لبروتين الألبومين) وفقدان قابليتها للذوبان بعد طهو البيض.</a:t>
            </a:r>
            <a:endParaRPr lang="en-US" sz="2000" b="1">
              <a:latin typeface="Simplified Arabic" pitchFamily="18" charset="-78"/>
              <a:cs typeface="Simplified Arabic" pitchFamily="18" charset="-78"/>
            </a:endParaRPr>
          </a:p>
        </p:txBody>
      </p:sp>
      <p:pic>
        <p:nvPicPr>
          <p:cNvPr id="121861" name="Picture 2"/>
          <p:cNvPicPr>
            <a:picLocks noChangeAspect="1" noChangeArrowheads="1"/>
          </p:cNvPicPr>
          <p:nvPr/>
        </p:nvPicPr>
        <p:blipFill>
          <a:blip r:embed="rId2"/>
          <a:srcRect/>
          <a:stretch>
            <a:fillRect/>
          </a:stretch>
        </p:blipFill>
        <p:spPr bwMode="auto">
          <a:xfrm>
            <a:off x="95250" y="1096963"/>
            <a:ext cx="3105150" cy="3105150"/>
          </a:xfrm>
          <a:prstGeom prst="rect">
            <a:avLst/>
          </a:prstGeom>
          <a:noFill/>
          <a:ln w="9525">
            <a:noFill/>
            <a:miter lim="800000"/>
            <a:headEnd/>
            <a:tailEnd/>
          </a:ln>
          <a:effectLst/>
        </p:spPr>
      </p:pic>
      <p:sp>
        <p:nvSpPr>
          <p:cNvPr id="11" name="Rectangle 10"/>
          <p:cNvSpPr>
            <a:spLocks noChangeArrowheads="1"/>
          </p:cNvSpPr>
          <p:nvPr/>
        </p:nvSpPr>
        <p:spPr bwMode="auto">
          <a:xfrm>
            <a:off x="-19050" y="5715000"/>
            <a:ext cx="8591550" cy="630238"/>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000" b="1">
                <a:latin typeface="Simplified Arabic" pitchFamily="18" charset="-78"/>
                <a:cs typeface="Simplified Arabic" pitchFamily="18" charset="-78"/>
              </a:rPr>
              <a:t>لفهم وتصور أفضل لعملية التمسخ: يمكن أن تبسط الدبابيس بصرياً عملية التمسخ للبروتين.</a:t>
            </a:r>
            <a:endParaRPr lang="en-US" sz="2000" b="1">
              <a:latin typeface="Simplified Arabic" pitchFamily="18" charset="-78"/>
              <a:cs typeface="Simplified Arabic" pitchFamily="18" charset="-78"/>
            </a:endParaRP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4800" y="228600"/>
            <a:ext cx="8305800" cy="4570413"/>
          </a:xfrm>
          <a:prstGeom prst="rect">
            <a:avLst/>
          </a:prstGeom>
          <a:noFill/>
          <a:ln w="9525">
            <a:noFill/>
            <a:miter lim="800000"/>
            <a:headEnd/>
            <a:tailEnd/>
          </a:ln>
        </p:spPr>
        <p:txBody>
          <a:bodyPr>
            <a:spAutoFit/>
          </a:bodyPr>
          <a:lstStyle/>
          <a:p>
            <a:pPr marL="171450" indent="-171450" algn="just" rtl="1">
              <a:lnSpc>
                <a:spcPct val="250000"/>
              </a:lnSpc>
              <a:buFont typeface="Courier New" pitchFamily="49" charset="0"/>
              <a:buChar char="o"/>
            </a:pPr>
            <a:r>
              <a:rPr lang="ar-KW" sz="2400" b="1">
                <a:latin typeface="Simplified Arabic" pitchFamily="18" charset="-78"/>
                <a:cs typeface="Simplified Arabic" pitchFamily="18" charset="-78"/>
              </a:rPr>
              <a:t> إن </a:t>
            </a:r>
            <a:r>
              <a:rPr lang="ar-SA" sz="2400" b="1">
                <a:latin typeface="Simplified Arabic" pitchFamily="18" charset="-78"/>
                <a:cs typeface="Simplified Arabic" pitchFamily="18" charset="-78"/>
              </a:rPr>
              <a:t>الأعلاف المأخوذة من موادّ محرمة ونجسة من حيث مدى تحقق الاستحالة والاستهلاك فيها</a:t>
            </a:r>
            <a:r>
              <a:rPr lang="ar-KW" sz="2400" b="1">
                <a:latin typeface="Simplified Arabic" pitchFamily="18" charset="-78"/>
                <a:cs typeface="Simplified Arabic" pitchFamily="18" charset="-78"/>
              </a:rPr>
              <a:t> </a:t>
            </a:r>
            <a:r>
              <a:rPr lang="ar-SA" sz="2400" b="1">
                <a:latin typeface="Simplified Arabic" pitchFamily="18" charset="-78"/>
                <a:cs typeface="Simplified Arabic" pitchFamily="18" charset="-78"/>
              </a:rPr>
              <a:t>فرضية غير دقيقة من ناحية علمية، وينبغي مراجعتها؛ وهو ما يعني أنّ حكم </a:t>
            </a:r>
            <a:r>
              <a:rPr lang="ar-KW" sz="2400" b="1">
                <a:latin typeface="Simplified Arabic" pitchFamily="18" charset="-78"/>
                <a:cs typeface="Simplified Arabic" pitchFamily="18" charset="-78"/>
              </a:rPr>
              <a:t>المواد الأولية التي تشكلت منها الأعلاف </a:t>
            </a:r>
            <a:r>
              <a:rPr lang="ar-SA" sz="2400" b="1">
                <a:latin typeface="Simplified Arabic" pitchFamily="18" charset="-78"/>
                <a:cs typeface="Simplified Arabic" pitchFamily="18" charset="-78"/>
              </a:rPr>
              <a:t>باقٍ على أصل التحريم.</a:t>
            </a:r>
            <a:endParaRPr lang="en-US" sz="2400" b="1">
              <a:latin typeface="Simplified Arabic" pitchFamily="18" charset="-78"/>
              <a:cs typeface="Simplified Arabic" pitchFamily="18" charset="-78"/>
            </a:endParaRPr>
          </a:p>
          <a:p>
            <a:pPr marL="171450" indent="-171450" algn="just" rtl="1">
              <a:lnSpc>
                <a:spcPct val="250000"/>
              </a:lnSpc>
              <a:buFont typeface="Courier New" pitchFamily="49" charset="0"/>
              <a:buChar char="o"/>
            </a:pPr>
            <a:r>
              <a:rPr lang="ar-KW" sz="2400" b="1">
                <a:latin typeface="Simplified Arabic" pitchFamily="18" charset="-78"/>
                <a:cs typeface="Simplified Arabic" pitchFamily="18" charset="-78"/>
              </a:rPr>
              <a:t> وهناك </a:t>
            </a:r>
            <a:r>
              <a:rPr lang="ar-SA" sz="2400" b="1">
                <a:latin typeface="Simplified Arabic" pitchFamily="18" charset="-78"/>
                <a:cs typeface="Simplified Arabic" pitchFamily="18" charset="-78"/>
              </a:rPr>
              <a:t>مخاطر صحية التي يمكن أن تتسبب بها الحيوانات التي يتم إطعامها الأعلاف من أصل محرم أو نجس على صحة الإنسان.</a:t>
            </a:r>
            <a:endParaRPr lang="en-US" sz="24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381000" y="796925"/>
            <a:ext cx="8229600" cy="5170488"/>
          </a:xfrm>
          <a:prstGeom prst="rect">
            <a:avLst/>
          </a:prstGeom>
          <a:noFill/>
          <a:ln w="9525">
            <a:noFill/>
            <a:miter lim="800000"/>
            <a:headEnd/>
            <a:tailEnd/>
          </a:ln>
        </p:spPr>
        <p:txBody>
          <a:bodyPr>
            <a:spAutoFit/>
          </a:bodyPr>
          <a:lstStyle/>
          <a:p>
            <a:pPr algn="just" rtl="1">
              <a:lnSpc>
                <a:spcPct val="200000"/>
              </a:lnSpc>
              <a:buFont typeface="Courier New" pitchFamily="49" charset="0"/>
              <a:buChar char="o"/>
            </a:pPr>
            <a:r>
              <a:rPr lang="ar-KW" sz="2400" b="1">
                <a:latin typeface="Simplified Arabic" pitchFamily="18" charset="-78"/>
                <a:cs typeface="Simplified Arabic" pitchFamily="18" charset="-78"/>
              </a:rPr>
              <a:t> ينبغي أن نشجع الشركات الدولية على المنافسة على توفير الحلال الحقيقي.</a:t>
            </a:r>
          </a:p>
          <a:p>
            <a:pPr algn="just" rtl="1">
              <a:lnSpc>
                <a:spcPct val="200000"/>
              </a:lnSpc>
              <a:buFont typeface="Courier New" pitchFamily="49" charset="0"/>
              <a:buChar char="o"/>
            </a:pPr>
            <a:r>
              <a:rPr lang="ar-KW" sz="2400" b="1">
                <a:latin typeface="Simplified Arabic" pitchFamily="18" charset="-78"/>
                <a:cs typeface="Simplified Arabic" pitchFamily="18" charset="-78"/>
              </a:rPr>
              <a:t> وينبغي تثقيف المستهلكين المسلمين بشأن المصطلحات الحلال وتطبيقاتها في حياتهم.</a:t>
            </a:r>
          </a:p>
          <a:p>
            <a:pPr algn="just" rtl="1">
              <a:lnSpc>
                <a:spcPct val="200000"/>
              </a:lnSpc>
              <a:buFont typeface="Courier New" pitchFamily="49" charset="0"/>
              <a:buChar char="o"/>
            </a:pPr>
            <a:r>
              <a:rPr lang="ar-KW" sz="2400" b="1">
                <a:latin typeface="Simplified Arabic" pitchFamily="18" charset="-78"/>
                <a:cs typeface="Simplified Arabic" pitchFamily="18" charset="-78"/>
              </a:rPr>
              <a:t> لا ينبغي للمستهلكين المسلمين الاعتماد بشكل كامل في الحلال على الجهات الرقابية الحكومية، ويجب أن يعتمدوا على أنفسهم ينظروا قبل أن يشتروا.</a:t>
            </a:r>
          </a:p>
          <a:p>
            <a:pPr algn="just" rtl="1">
              <a:lnSpc>
                <a:spcPct val="200000"/>
              </a:lnSpc>
              <a:buFont typeface="Courier New" pitchFamily="49" charset="0"/>
              <a:buChar char="o"/>
            </a:pPr>
            <a:r>
              <a:rPr lang="ar-KW" sz="2400" b="1">
                <a:latin typeface="Simplified Arabic" pitchFamily="18" charset="-78"/>
                <a:cs typeface="Simplified Arabic" pitchFamily="18" charset="-78"/>
              </a:rPr>
              <a:t> يجب على العلماء المسلمين في أي منطقة جغرافية من العالم توجيه أتباعهم أن يتحدوا حول أدلة قوية على رأي واحد فيما يتعلق بالحلال والحرم.</a:t>
            </a:r>
            <a:endParaRPr lang="en-US" sz="2400" b="1">
              <a:latin typeface="Simplified Arabic" pitchFamily="18" charset="-78"/>
              <a:cs typeface="Simplified Arabic" pitchFamily="18" charset="-78"/>
            </a:endParaRPr>
          </a:p>
        </p:txBody>
      </p:sp>
      <p:sp>
        <p:nvSpPr>
          <p:cNvPr id="81923" name="Rectangle 2"/>
          <p:cNvSpPr>
            <a:spLocks noChangeArrowheads="1"/>
          </p:cNvSpPr>
          <p:nvPr/>
        </p:nvSpPr>
        <p:spPr bwMode="auto">
          <a:xfrm>
            <a:off x="0" y="0"/>
            <a:ext cx="9144000" cy="584200"/>
          </a:xfrm>
          <a:prstGeom prst="rect">
            <a:avLst/>
          </a:prstGeom>
          <a:solidFill>
            <a:srgbClr val="00B050"/>
          </a:solidFill>
          <a:ln w="9525">
            <a:noFill/>
            <a:miter lim="800000"/>
            <a:headEnd/>
            <a:tailEnd/>
          </a:ln>
        </p:spPr>
        <p:txBody>
          <a:bodyPr>
            <a:spAutoFit/>
          </a:bodyPr>
          <a:lstStyle/>
          <a:p>
            <a:pPr algn="ctr" rtl="1"/>
            <a:r>
              <a:rPr lang="ar-KW" sz="3200" b="1">
                <a:solidFill>
                  <a:schemeClr val="bg1"/>
                </a:solidFill>
                <a:latin typeface="Simplified Arabic" pitchFamily="18" charset="-78"/>
                <a:cs typeface="Simplified Arabic" pitchFamily="18" charset="-78"/>
              </a:rPr>
              <a:t>التوصيات</a:t>
            </a:r>
            <a:endParaRPr lang="en-US" sz="3200" b="1">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735013"/>
            <a:ext cx="8229600" cy="708025"/>
          </a:xfrm>
          <a:prstGeom prst="rect">
            <a:avLst/>
          </a:prstGeom>
          <a:noFill/>
          <a:ln w="9525">
            <a:noFill/>
            <a:miter lim="800000"/>
            <a:headEnd/>
            <a:tailEnd/>
          </a:ln>
        </p:spPr>
        <p:txBody>
          <a:bodyPr>
            <a:spAutoFit/>
          </a:bodyPr>
          <a:lstStyle/>
          <a:p>
            <a:pPr algn="just">
              <a:defRPr/>
            </a:pPr>
            <a:r>
              <a:rPr lang="en-GB" sz="2000" dirty="0">
                <a:latin typeface="+mn-lt"/>
              </a:rPr>
              <a:t>“My Food, a book, under publication for 2017”, by its author Dr. Hani </a:t>
            </a:r>
            <a:r>
              <a:rPr lang="en-GB" sz="2000" dirty="0" err="1">
                <a:latin typeface="+mn-lt"/>
              </a:rPr>
              <a:t>Mansour</a:t>
            </a:r>
            <a:r>
              <a:rPr lang="en-GB" sz="2000" dirty="0">
                <a:latin typeface="+mn-lt"/>
              </a:rPr>
              <a:t> </a:t>
            </a:r>
            <a:r>
              <a:rPr lang="en-GB" sz="2000" dirty="0" err="1">
                <a:latin typeface="+mn-lt"/>
              </a:rPr>
              <a:t>Mosa</a:t>
            </a:r>
            <a:r>
              <a:rPr lang="en-GB" sz="2000" dirty="0">
                <a:latin typeface="+mn-lt"/>
              </a:rPr>
              <a:t> Al-</a:t>
            </a:r>
            <a:r>
              <a:rPr lang="en-GB" sz="2000" dirty="0" err="1">
                <a:latin typeface="+mn-lt"/>
              </a:rPr>
              <a:t>Mazeedi</a:t>
            </a:r>
            <a:r>
              <a:rPr lang="en-GB" sz="2000" dirty="0">
                <a:latin typeface="+mn-lt"/>
              </a:rPr>
              <a:t>. Kuwait Institute for Scientific Research.</a:t>
            </a:r>
            <a:endParaRPr lang="ar-KW" sz="2000" dirty="0">
              <a:latin typeface="+mn-lt"/>
              <a:cs typeface="Times New Roman" pitchFamily="18" charset="0"/>
            </a:endParaRPr>
          </a:p>
        </p:txBody>
      </p:sp>
      <p:sp>
        <p:nvSpPr>
          <p:cNvPr id="82947" name="Rectangle 2"/>
          <p:cNvSpPr>
            <a:spLocks noChangeArrowheads="1"/>
          </p:cNvSpPr>
          <p:nvPr/>
        </p:nvSpPr>
        <p:spPr bwMode="auto">
          <a:xfrm>
            <a:off x="0" y="0"/>
            <a:ext cx="9144000" cy="523875"/>
          </a:xfrm>
          <a:prstGeom prst="rect">
            <a:avLst/>
          </a:prstGeom>
          <a:solidFill>
            <a:srgbClr val="00B050"/>
          </a:solidFill>
          <a:ln w="9525">
            <a:noFill/>
            <a:miter lim="800000"/>
            <a:headEnd/>
            <a:tailEnd/>
          </a:ln>
        </p:spPr>
        <p:txBody>
          <a:bodyPr>
            <a:spAutoFit/>
          </a:bodyPr>
          <a:lstStyle/>
          <a:p>
            <a:pPr algn="ctr"/>
            <a:r>
              <a:rPr lang="ar-KW" sz="2800" b="1">
                <a:solidFill>
                  <a:schemeClr val="bg1"/>
                </a:solidFill>
                <a:latin typeface="Simplified Arabic" pitchFamily="18" charset="-78"/>
                <a:cs typeface="Simplified Arabic" pitchFamily="18" charset="-78"/>
              </a:rPr>
              <a:t>المراجع العلمية</a:t>
            </a:r>
            <a:endParaRPr lang="en-US" sz="2800" b="1">
              <a:solidFill>
                <a:schemeClr val="bg1"/>
              </a:solidFill>
              <a:latin typeface="Simplified Arabic" pitchFamily="18" charset="-78"/>
              <a:cs typeface="Simplified Arabic" pitchFamily="18" charset="-78"/>
            </a:endParaRPr>
          </a:p>
        </p:txBody>
      </p:sp>
      <p:sp>
        <p:nvSpPr>
          <p:cNvPr id="4" name="Rectangle 3"/>
          <p:cNvSpPr/>
          <p:nvPr/>
        </p:nvSpPr>
        <p:spPr>
          <a:xfrm>
            <a:off x="381000" y="1905000"/>
            <a:ext cx="8229600" cy="1200150"/>
          </a:xfrm>
          <a:prstGeom prst="rect">
            <a:avLst/>
          </a:prstGeom>
        </p:spPr>
        <p:txBody>
          <a:bodyPr>
            <a:spAutoFit/>
          </a:bodyPr>
          <a:lstStyle/>
          <a:p>
            <a:pPr algn="just">
              <a:defRPr/>
            </a:pPr>
            <a:r>
              <a:rPr lang="en-US" dirty="0">
                <a:latin typeface="+mn-lt"/>
              </a:rPr>
              <a:t>The Theory of Istihala from </a:t>
            </a:r>
            <a:r>
              <a:rPr lang="en-US" dirty="0" err="1">
                <a:latin typeface="+mn-lt"/>
              </a:rPr>
              <a:t>Fiqh</a:t>
            </a:r>
            <a:r>
              <a:rPr lang="en-US" dirty="0">
                <a:latin typeface="+mn-lt"/>
              </a:rPr>
              <a:t> Perspective : Analysis of Determining Halal and Haram for several Food Products. Mohammad </a:t>
            </a:r>
            <a:r>
              <a:rPr lang="en-US" dirty="0" err="1">
                <a:latin typeface="+mn-lt"/>
              </a:rPr>
              <a:t>Aizat</a:t>
            </a:r>
            <a:r>
              <a:rPr lang="en-US" dirty="0">
                <a:latin typeface="+mn-lt"/>
              </a:rPr>
              <a:t> bin </a:t>
            </a:r>
            <a:r>
              <a:rPr lang="en-US" dirty="0" err="1">
                <a:latin typeface="+mn-lt"/>
              </a:rPr>
              <a:t>Jamaludin</a:t>
            </a:r>
            <a:r>
              <a:rPr lang="en-US" dirty="0">
                <a:latin typeface="+mn-lt"/>
              </a:rPr>
              <a:t>, </a:t>
            </a:r>
            <a:r>
              <a:rPr lang="en-US" dirty="0" err="1">
                <a:latin typeface="+mn-lt"/>
              </a:rPr>
              <a:t>Mohd</a:t>
            </a:r>
            <a:r>
              <a:rPr lang="en-US" dirty="0">
                <a:latin typeface="+mn-lt"/>
              </a:rPr>
              <a:t> </a:t>
            </a:r>
            <a:r>
              <a:rPr lang="en-US" dirty="0" err="1">
                <a:latin typeface="+mn-lt"/>
              </a:rPr>
              <a:t>Anuar</a:t>
            </a:r>
            <a:r>
              <a:rPr lang="en-US" dirty="0">
                <a:latin typeface="+mn-lt"/>
              </a:rPr>
              <a:t> bin </a:t>
            </a:r>
            <a:r>
              <a:rPr lang="en-US" dirty="0" err="1">
                <a:latin typeface="+mn-lt"/>
              </a:rPr>
              <a:t>Ramli</a:t>
            </a:r>
            <a:r>
              <a:rPr lang="en-US" dirty="0">
                <a:latin typeface="+mn-lt"/>
              </a:rPr>
              <a:t>, </a:t>
            </a:r>
            <a:r>
              <a:rPr lang="en-US" dirty="0" err="1">
                <a:latin typeface="+mn-lt"/>
              </a:rPr>
              <a:t>Norhaizam</a:t>
            </a:r>
            <a:r>
              <a:rPr lang="en-US" dirty="0">
                <a:latin typeface="+mn-lt"/>
              </a:rPr>
              <a:t> Md. </a:t>
            </a:r>
            <a:r>
              <a:rPr lang="en-US" dirty="0" err="1">
                <a:latin typeface="+mn-lt"/>
              </a:rPr>
              <a:t>Sani</a:t>
            </a:r>
            <a:r>
              <a:rPr lang="en-US" dirty="0">
                <a:latin typeface="+mn-lt"/>
              </a:rPr>
              <a:t>, </a:t>
            </a:r>
            <a:r>
              <a:rPr lang="en-US" dirty="0" err="1">
                <a:latin typeface="+mn-lt"/>
              </a:rPr>
              <a:t>Azurah</a:t>
            </a:r>
            <a:r>
              <a:rPr lang="en-US" dirty="0">
                <a:latin typeface="+mn-lt"/>
              </a:rPr>
              <a:t> Ab. Aziz, </a:t>
            </a:r>
            <a:r>
              <a:rPr lang="en-US" dirty="0" err="1">
                <a:latin typeface="+mn-lt"/>
              </a:rPr>
              <a:t>Mohd</a:t>
            </a:r>
            <a:r>
              <a:rPr lang="en-US" dirty="0">
                <a:latin typeface="+mn-lt"/>
              </a:rPr>
              <a:t> </a:t>
            </a:r>
            <a:r>
              <a:rPr lang="en-US" dirty="0" err="1">
                <a:latin typeface="+mn-lt"/>
              </a:rPr>
              <a:t>Elyas</a:t>
            </a:r>
            <a:r>
              <a:rPr lang="en-US" dirty="0">
                <a:latin typeface="+mn-lt"/>
              </a:rPr>
              <a:t> </a:t>
            </a:r>
            <a:r>
              <a:rPr lang="en-US" dirty="0" err="1">
                <a:latin typeface="+mn-lt"/>
              </a:rPr>
              <a:t>Harun</a:t>
            </a:r>
            <a:r>
              <a:rPr lang="en-US" dirty="0">
                <a:latin typeface="+mn-lt"/>
              </a:rPr>
              <a:t>.. 3</a:t>
            </a:r>
            <a:r>
              <a:rPr lang="en-US" baseline="30000" dirty="0">
                <a:latin typeface="+mn-lt"/>
              </a:rPr>
              <a:t>rd</a:t>
            </a:r>
            <a:r>
              <a:rPr lang="en-US" dirty="0">
                <a:latin typeface="+mn-lt"/>
              </a:rPr>
              <a:t> IMT-GT INTERNATIONAL SYMPOSIUM ON HALAL SCIENCE AND MANAGEMENT, 2009</a:t>
            </a:r>
          </a:p>
        </p:txBody>
      </p:sp>
      <p:sp>
        <p:nvSpPr>
          <p:cNvPr id="82949" name="Rectangle 2"/>
          <p:cNvSpPr>
            <a:spLocks noChangeArrowheads="1"/>
          </p:cNvSpPr>
          <p:nvPr/>
        </p:nvSpPr>
        <p:spPr bwMode="auto">
          <a:xfrm>
            <a:off x="381000" y="3213100"/>
            <a:ext cx="8229600" cy="1169988"/>
          </a:xfrm>
          <a:prstGeom prst="rect">
            <a:avLst/>
          </a:prstGeom>
          <a:noFill/>
          <a:ln w="9525">
            <a:noFill/>
            <a:miter lim="800000"/>
            <a:headEnd/>
            <a:tailEnd/>
          </a:ln>
        </p:spPr>
        <p:txBody>
          <a:bodyPr>
            <a:spAutoFit/>
          </a:bodyPr>
          <a:lstStyle/>
          <a:p>
            <a:pPr algn="just" rtl="1"/>
            <a:r>
              <a:rPr lang="ar-JO" sz="1400"/>
              <a:t>" الاستحالة والاستهلاك ومستجداتهما في الغذاء والدواء</a:t>
            </a:r>
            <a:r>
              <a:rPr lang="ar-KW" sz="1400"/>
              <a:t>، </a:t>
            </a:r>
            <a:r>
              <a:rPr lang="ar-JO" sz="1400"/>
              <a:t>مجمع الفقه الإسلامي الدولي – منظمة التعاون الإسلامي</a:t>
            </a:r>
            <a:r>
              <a:rPr lang="ar-KW" sz="1400"/>
              <a:t>، </a:t>
            </a:r>
            <a:r>
              <a:rPr lang="ar-JO" sz="1400"/>
              <a:t>بمشاركة </a:t>
            </a:r>
            <a:r>
              <a:rPr lang="ar-KW" sz="1400"/>
              <a:t>، </a:t>
            </a:r>
            <a:r>
              <a:rPr lang="ar-JO" sz="1400"/>
              <a:t>المنظمة الإسلامية للعلوم الطبية</a:t>
            </a:r>
            <a:r>
              <a:rPr lang="ar-KW" sz="1400"/>
              <a:t>، </a:t>
            </a:r>
            <a:r>
              <a:rPr lang="ar-JO" sz="1400"/>
              <a:t>9- 10فبراير2015م- جدّة - المملكة العربية السعودية</a:t>
            </a:r>
            <a:r>
              <a:rPr lang="ar-KW" sz="1400"/>
              <a:t>. </a:t>
            </a:r>
            <a:r>
              <a:rPr lang="ar-SA" sz="1400"/>
              <a:t>"الاستحالة والاستهلاك من حيث تعريفهما  وتطبيقاتهما في الغذاء والدواء من الناحية الكيميائية.</a:t>
            </a:r>
            <a:r>
              <a:rPr lang="ar-KW" sz="1400"/>
              <a:t> </a:t>
            </a:r>
            <a:r>
              <a:rPr lang="ar-SA" sz="1400"/>
              <a:t>والدم المسفوح من حيث استخراج البروتينات ونسب ذلك ومدى استخداماتها في الأغذية والأدوية</a:t>
            </a:r>
            <a:r>
              <a:rPr lang="ar-KW" sz="1400"/>
              <a:t>. </a:t>
            </a:r>
            <a:r>
              <a:rPr lang="ar-SA" sz="1400"/>
              <a:t>والأعلاف ذات الأصول المحرمة من حيث استخداماتها وأثرها على الحيوان والإنسان</a:t>
            </a:r>
            <a:r>
              <a:rPr lang="ar-JO" sz="1400"/>
              <a:t>«</a:t>
            </a:r>
            <a:r>
              <a:rPr lang="ar-KW" sz="1400"/>
              <a:t>. </a:t>
            </a:r>
            <a:r>
              <a:rPr lang="ar-JO" sz="1400"/>
              <a:t>الدكتور هاني منصور المزيدي الباحث بمعهد الكويت للأبحاث العلمية</a:t>
            </a:r>
            <a:r>
              <a:rPr lang="ar-KW" sz="1400"/>
              <a:t>, </a:t>
            </a:r>
            <a:r>
              <a:rPr lang="ar-JO" sz="1400"/>
              <a:t>والباحثة عائدة غانم – أمين عام أزكى حلال – تخصص الفقه والتشريع وأصوله – جامعة القدس</a:t>
            </a:r>
            <a:endParaRPr lang="en-US" sz="1400"/>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1" descr="http://www.trekzone.ca/files/images/GreenAppleFacts.jpg"/>
          <p:cNvPicPr>
            <a:picLocks noChangeAspect="1" noChangeArrowheads="1"/>
          </p:cNvPicPr>
          <p:nvPr/>
        </p:nvPicPr>
        <p:blipFill>
          <a:blip r:embed="rId2"/>
          <a:srcRect/>
          <a:stretch>
            <a:fillRect/>
          </a:stretch>
        </p:blipFill>
        <p:spPr bwMode="auto">
          <a:xfrm>
            <a:off x="552450" y="844550"/>
            <a:ext cx="2054225" cy="1752600"/>
          </a:xfrm>
          <a:prstGeom prst="rect">
            <a:avLst/>
          </a:prstGeom>
          <a:noFill/>
          <a:ln w="9525">
            <a:noFill/>
            <a:miter lim="800000"/>
            <a:headEnd/>
            <a:tailEnd/>
          </a:ln>
        </p:spPr>
      </p:pic>
      <p:pic>
        <p:nvPicPr>
          <p:cNvPr id="83971" name="Picture 2" descr="4"/>
          <p:cNvPicPr>
            <a:picLocks noChangeAspect="1" noChangeArrowheads="1"/>
          </p:cNvPicPr>
          <p:nvPr/>
        </p:nvPicPr>
        <p:blipFill>
          <a:blip r:embed="rId3"/>
          <a:srcRect/>
          <a:stretch>
            <a:fillRect/>
          </a:stretch>
        </p:blipFill>
        <p:spPr bwMode="auto">
          <a:xfrm>
            <a:off x="4057650" y="6350"/>
            <a:ext cx="5448300" cy="6845300"/>
          </a:xfrm>
          <a:prstGeom prst="rect">
            <a:avLst/>
          </a:prstGeom>
          <a:noFill/>
          <a:ln w="28575">
            <a:noFill/>
            <a:miter lim="800000"/>
            <a:headEnd/>
            <a:tailEnd/>
          </a:ln>
        </p:spPr>
      </p:pic>
      <p:sp>
        <p:nvSpPr>
          <p:cNvPr id="83972" name="Text Box 4"/>
          <p:cNvSpPr txBox="1">
            <a:spLocks noChangeArrowheads="1"/>
          </p:cNvSpPr>
          <p:nvPr/>
        </p:nvSpPr>
        <p:spPr bwMode="auto">
          <a:xfrm>
            <a:off x="142868" y="2574925"/>
            <a:ext cx="3429000" cy="708025"/>
          </a:xfrm>
          <a:prstGeom prst="rect">
            <a:avLst/>
          </a:prstGeom>
          <a:noFill/>
          <a:ln w="254000">
            <a:noFill/>
            <a:miter lim="800000"/>
            <a:headEnd/>
            <a:tailEnd/>
          </a:ln>
        </p:spPr>
        <p:txBody>
          <a:bodyPr>
            <a:spAutoFit/>
          </a:bodyPr>
          <a:lstStyle/>
          <a:p>
            <a:pPr algn="ctr" rtl="1"/>
            <a:r>
              <a:rPr lang="ar-SA" sz="2000" b="1">
                <a:solidFill>
                  <a:srgbClr val="0070C0"/>
                </a:solidFill>
                <a:latin typeface="Times New Roman" pitchFamily="18" charset="0"/>
                <a:cs typeface="Simplified Arabic" pitchFamily="18" charset="-78"/>
              </a:rPr>
              <a:t>سبحنك اللهم وبحمدك أشهد أن لا إله إلا أنت، أستغفرك وأتوب إليك</a:t>
            </a:r>
            <a:endParaRPr lang="en-US" sz="2000" b="1">
              <a:solidFill>
                <a:srgbClr val="0070C0"/>
              </a:solidFill>
              <a:latin typeface="Times New Roman" pitchFamily="18" charset="0"/>
              <a:cs typeface="Simplified Arabic" pitchFamily="18" charset="-78"/>
            </a:endParaRPr>
          </a:p>
        </p:txBody>
      </p:sp>
      <p:sp>
        <p:nvSpPr>
          <p:cNvPr id="83974" name="Text Box 79"/>
          <p:cNvSpPr txBox="1">
            <a:spLocks noChangeArrowheads="1"/>
          </p:cNvSpPr>
          <p:nvPr/>
        </p:nvSpPr>
        <p:spPr bwMode="auto">
          <a:xfrm>
            <a:off x="152400" y="4251325"/>
            <a:ext cx="3752850" cy="646113"/>
          </a:xfrm>
          <a:prstGeom prst="rect">
            <a:avLst/>
          </a:prstGeom>
          <a:noFill/>
          <a:ln w="76200">
            <a:noFill/>
            <a:miter lim="800000"/>
            <a:headEnd/>
            <a:tailEnd/>
          </a:ln>
        </p:spPr>
        <p:txBody>
          <a:bodyPr>
            <a:spAutoFit/>
          </a:bodyPr>
          <a:lstStyle/>
          <a:p>
            <a:pPr algn="ctr" rtl="1"/>
            <a:r>
              <a:rPr lang="ar-KW" b="1">
                <a:solidFill>
                  <a:srgbClr val="0070C0"/>
                </a:solidFill>
                <a:latin typeface="Times New Roman" pitchFamily="18" charset="0"/>
                <a:cs typeface="Simplified Arabic" pitchFamily="18" charset="-78"/>
              </a:rPr>
              <a:t>د. هاني منصور المزيدي </a:t>
            </a:r>
          </a:p>
          <a:p>
            <a:pPr algn="ctr"/>
            <a:r>
              <a:rPr lang="ar-KW" b="1">
                <a:solidFill>
                  <a:srgbClr val="0070C0"/>
                </a:solidFill>
                <a:latin typeface="Times New Roman" pitchFamily="18" charset="0"/>
                <a:cs typeface="Simplified Arabic" pitchFamily="18" charset="-78"/>
              </a:rPr>
              <a:t>مع الأخ أمجد محبوب في أستراليا سنة 1981</a:t>
            </a:r>
            <a:endParaRPr lang="en-US" b="1">
              <a:solidFill>
                <a:srgbClr val="0070C0"/>
              </a:solidFill>
              <a:latin typeface="Times New Roman" pitchFamily="18" charset="0"/>
              <a:cs typeface="Simplified Arabic" pitchFamily="18" charset="-78"/>
            </a:endParaRPr>
          </a:p>
        </p:txBody>
      </p:sp>
      <p:sp>
        <p:nvSpPr>
          <p:cNvPr id="7" name="Rectangle 6"/>
          <p:cNvSpPr>
            <a:spLocks noChangeArrowheads="1"/>
          </p:cNvSpPr>
          <p:nvPr/>
        </p:nvSpPr>
        <p:spPr bwMode="auto">
          <a:xfrm>
            <a:off x="152400" y="5187950"/>
            <a:ext cx="3505200" cy="923925"/>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defRPr/>
            </a:pPr>
            <a:r>
              <a:rPr lang="en-US" b="1" dirty="0">
                <a:solidFill>
                  <a:srgbClr val="0070C0"/>
                </a:solidFill>
                <a:latin typeface="Arial" pitchFamily="34" charset="0"/>
                <a:ea typeface="ＭＳ Ｐゴシック" pitchFamily="34" charset="-128"/>
                <a:cs typeface="+mj-cs"/>
              </a:rPr>
              <a:t>Dr. Hani </a:t>
            </a:r>
            <a:r>
              <a:rPr lang="en-US" b="1" dirty="0" err="1">
                <a:solidFill>
                  <a:srgbClr val="0070C0"/>
                </a:solidFill>
                <a:latin typeface="Arial" pitchFamily="34" charset="0"/>
                <a:ea typeface="ＭＳ Ｐゴシック" pitchFamily="34" charset="-128"/>
                <a:cs typeface="+mj-cs"/>
              </a:rPr>
              <a:t>Mansour</a:t>
            </a:r>
            <a:r>
              <a:rPr lang="en-US" b="1" dirty="0">
                <a:solidFill>
                  <a:srgbClr val="0070C0"/>
                </a:solidFill>
                <a:latin typeface="Arial" pitchFamily="34" charset="0"/>
                <a:ea typeface="ＭＳ Ｐゴシック" pitchFamily="34" charset="-128"/>
                <a:cs typeface="+mj-cs"/>
              </a:rPr>
              <a:t> Al-</a:t>
            </a:r>
            <a:r>
              <a:rPr lang="en-US" b="1" dirty="0" err="1">
                <a:solidFill>
                  <a:srgbClr val="0070C0"/>
                </a:solidFill>
                <a:latin typeface="Arial" pitchFamily="34" charset="0"/>
                <a:ea typeface="ＭＳ Ｐゴシック" pitchFamily="34" charset="-128"/>
                <a:cs typeface="+mj-cs"/>
              </a:rPr>
              <a:t>Mazeedi</a:t>
            </a:r>
            <a:endParaRPr lang="en-US" b="1" dirty="0">
              <a:solidFill>
                <a:srgbClr val="0070C0"/>
              </a:solidFill>
              <a:latin typeface="Arial" pitchFamily="34" charset="0"/>
              <a:ea typeface="ＭＳ Ｐゴシック" pitchFamily="34" charset="-128"/>
              <a:cs typeface="+mj-cs"/>
            </a:endParaRPr>
          </a:p>
          <a:p>
            <a:pPr algn="ctr">
              <a:defRPr/>
            </a:pPr>
            <a:r>
              <a:rPr lang="en-US" b="1" dirty="0">
                <a:solidFill>
                  <a:srgbClr val="0070C0"/>
                </a:solidFill>
                <a:latin typeface="Arial" pitchFamily="34" charset="0"/>
                <a:ea typeface="ＭＳ Ｐゴシック" pitchFamily="34" charset="-128"/>
                <a:cs typeface="+mj-cs"/>
              </a:rPr>
              <a:t>With brother </a:t>
            </a:r>
            <a:r>
              <a:rPr lang="en-US" b="1" dirty="0" err="1">
                <a:solidFill>
                  <a:srgbClr val="0070C0"/>
                </a:solidFill>
                <a:latin typeface="Arial" pitchFamily="34" charset="0"/>
                <a:ea typeface="ＭＳ Ｐゴシック" pitchFamily="34" charset="-128"/>
                <a:cs typeface="+mj-cs"/>
              </a:rPr>
              <a:t>Amjad</a:t>
            </a:r>
            <a:r>
              <a:rPr lang="en-US" b="1" dirty="0">
                <a:solidFill>
                  <a:srgbClr val="0070C0"/>
                </a:solidFill>
                <a:latin typeface="Arial" pitchFamily="34" charset="0"/>
                <a:ea typeface="ＭＳ Ｐゴシック" pitchFamily="34" charset="-128"/>
                <a:cs typeface="+mj-cs"/>
              </a:rPr>
              <a:t> </a:t>
            </a:r>
            <a:r>
              <a:rPr lang="en-US" b="1" dirty="0" err="1">
                <a:solidFill>
                  <a:srgbClr val="0070C0"/>
                </a:solidFill>
                <a:latin typeface="Arial" pitchFamily="34" charset="0"/>
                <a:ea typeface="ＭＳ Ｐゴシック" pitchFamily="34" charset="-128"/>
                <a:cs typeface="+mj-cs"/>
              </a:rPr>
              <a:t>Mahboob</a:t>
            </a:r>
            <a:r>
              <a:rPr lang="en-US" b="1" dirty="0">
                <a:solidFill>
                  <a:srgbClr val="0070C0"/>
                </a:solidFill>
                <a:latin typeface="Arial" pitchFamily="34" charset="0"/>
                <a:ea typeface="ＭＳ Ｐゴシック" pitchFamily="34" charset="-128"/>
                <a:cs typeface="+mj-cs"/>
              </a:rPr>
              <a:t> in Australia in 1981</a:t>
            </a:r>
          </a:p>
        </p:txBody>
      </p:sp>
      <p:sp>
        <p:nvSpPr>
          <p:cNvPr id="83976" name="Title 1"/>
          <p:cNvSpPr txBox="1">
            <a:spLocks/>
          </p:cNvSpPr>
          <p:nvPr/>
        </p:nvSpPr>
        <p:spPr bwMode="auto">
          <a:xfrm>
            <a:off x="-57150" y="82550"/>
            <a:ext cx="3810000" cy="762000"/>
          </a:xfrm>
          <a:prstGeom prst="rect">
            <a:avLst/>
          </a:prstGeom>
          <a:noFill/>
          <a:ln w="9525">
            <a:noFill/>
            <a:miter lim="800000"/>
            <a:headEnd/>
            <a:tailEnd/>
          </a:ln>
        </p:spPr>
        <p:txBody>
          <a:bodyPr/>
          <a:lstStyle/>
          <a:p>
            <a:pPr algn="ctr"/>
            <a:r>
              <a:rPr lang="ar-KW" sz="4400" b="1"/>
              <a:t>شكراً لاستماعكم</a:t>
            </a:r>
            <a:endParaRPr lang="en-US" sz="4400" b="1">
              <a:cs typeface="Arial" pitchFamily="34" charset="0"/>
            </a:endParaRPr>
          </a:p>
        </p:txBody>
      </p:sp>
      <p:sp>
        <p:nvSpPr>
          <p:cNvPr id="9" name="Rectangle 8"/>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alal Sciences Academy - Transparency.png"/>
          <p:cNvPicPr>
            <a:picLocks noChangeAspect="1"/>
          </p:cNvPicPr>
          <p:nvPr/>
        </p:nvPicPr>
        <p:blipFill>
          <a:blip r:embed="rId2" cstate="print"/>
          <a:stretch>
            <a:fillRect/>
          </a:stretch>
        </p:blipFill>
        <p:spPr>
          <a:xfrm>
            <a:off x="2122637" y="1164202"/>
            <a:ext cx="4752000" cy="1516890"/>
          </a:xfrm>
          <a:prstGeom prst="rect">
            <a:avLst/>
          </a:prstGeom>
        </p:spPr>
      </p:pic>
      <p:sp>
        <p:nvSpPr>
          <p:cNvPr id="8" name="TextBox 4"/>
          <p:cNvSpPr txBox="1"/>
          <p:nvPr/>
        </p:nvSpPr>
        <p:spPr>
          <a:xfrm>
            <a:off x="1622571" y="4220182"/>
            <a:ext cx="58988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dirty="0" smtClean="0"/>
              <a:t>www.HalalEA.com</a:t>
            </a:r>
          </a:p>
          <a:p>
            <a:pPr algn="ctr"/>
            <a:endParaRPr lang="en-IN" dirty="0" smtClean="0"/>
          </a:p>
          <a:p>
            <a:pPr algn="ctr"/>
            <a:r>
              <a:rPr lang="en-IN" dirty="0" smtClean="0"/>
              <a:t>Trademarks, icons, images belong to their respective owners.</a:t>
            </a:r>
            <a:endParaRPr lang="en-IN" dirty="0"/>
          </a:p>
        </p:txBody>
      </p:sp>
      <p:sp>
        <p:nvSpPr>
          <p:cNvPr id="9" name="TextBox 12"/>
          <p:cNvSpPr txBox="1"/>
          <p:nvPr/>
        </p:nvSpPr>
        <p:spPr>
          <a:xfrm>
            <a:off x="3408521" y="5432188"/>
            <a:ext cx="2156360"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100" dirty="0" smtClean="0"/>
              <a:t>© </a:t>
            </a:r>
            <a:r>
              <a:rPr lang="en-IN" sz="1100" dirty="0" err="1" smtClean="0"/>
              <a:t>Halal</a:t>
            </a:r>
            <a:r>
              <a:rPr lang="en-IN" sz="1100" dirty="0" smtClean="0"/>
              <a:t> Sciences Academy Limited</a:t>
            </a:r>
            <a:endParaRPr lang="en-IN"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52400" y="768350"/>
            <a:ext cx="8915400" cy="1708150"/>
          </a:xfrm>
          <a:prstGeom prst="rect">
            <a:avLst/>
          </a:prstGeom>
          <a:noFill/>
          <a:ln w="9525">
            <a:noFill/>
            <a:miter lim="800000"/>
            <a:headEnd/>
            <a:tailEnd/>
          </a:ln>
        </p:spPr>
        <p:txBody>
          <a:bodyPr>
            <a:spAutoFit/>
          </a:bodyPr>
          <a:lstStyle/>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هناك مصطلح آخر يراه بعض العلماء ضرب من الإستحالة هو </a:t>
            </a:r>
            <a:r>
              <a:rPr lang="ar-KW" sz="2800" b="1">
                <a:solidFill>
                  <a:srgbClr val="00B050"/>
                </a:solidFill>
                <a:latin typeface="Simplified Arabic" pitchFamily="18" charset="-78"/>
                <a:cs typeface="Simplified Arabic" pitchFamily="18" charset="-78"/>
              </a:rPr>
              <a:t>الإستهلاك</a:t>
            </a:r>
            <a:r>
              <a:rPr lang="ar-KW" sz="2800" b="1">
                <a:latin typeface="Simplified Arabic" pitchFamily="18" charset="-78"/>
                <a:cs typeface="Simplified Arabic" pitchFamily="18" charset="-78"/>
              </a:rPr>
              <a:t>. </a:t>
            </a:r>
          </a:p>
        </p:txBody>
      </p:sp>
      <p:sp>
        <p:nvSpPr>
          <p:cNvPr id="14339" name="Rectangle 8"/>
          <p:cNvSpPr>
            <a:spLocks noChangeArrowheads="1"/>
          </p:cNvSpPr>
          <p:nvPr/>
        </p:nvSpPr>
        <p:spPr bwMode="auto">
          <a:xfrm>
            <a:off x="0" y="0"/>
            <a:ext cx="9144000" cy="584200"/>
          </a:xfrm>
          <a:prstGeom prst="rect">
            <a:avLst/>
          </a:prstGeom>
          <a:solidFill>
            <a:srgbClr val="00B050"/>
          </a:solidFill>
          <a:ln w="9525">
            <a:noFill/>
            <a:miter lim="800000"/>
            <a:headEnd/>
            <a:tailEnd/>
          </a:ln>
        </p:spPr>
        <p:txBody>
          <a:bodyPr>
            <a:spAutoFit/>
          </a:bodyPr>
          <a:lstStyle/>
          <a:p>
            <a:pPr algn="just" rtl="1"/>
            <a:r>
              <a:rPr lang="ar-KW" sz="3200" b="1">
                <a:solidFill>
                  <a:schemeClr val="bg1"/>
                </a:solidFill>
                <a:latin typeface="Simplified Arabic" pitchFamily="18" charset="-78"/>
                <a:cs typeface="Simplified Arabic" pitchFamily="18" charset="-78"/>
              </a:rPr>
              <a:t>الإستهلاك</a:t>
            </a:r>
            <a:endParaRPr lang="en-US" sz="3200" b="1">
              <a:solidFill>
                <a:schemeClr val="bg1"/>
              </a:solidFill>
              <a:latin typeface="Simplified Arabic" pitchFamily="18" charset="-78"/>
              <a:cs typeface="Simplified Arabic" pitchFamily="18" charset="-78"/>
            </a:endParaRPr>
          </a:p>
        </p:txBody>
      </p:sp>
      <p:sp>
        <p:nvSpPr>
          <p:cNvPr id="4" name="Text Box 4"/>
          <p:cNvSpPr txBox="1">
            <a:spLocks noChangeArrowheads="1"/>
          </p:cNvSpPr>
          <p:nvPr/>
        </p:nvSpPr>
        <p:spPr bwMode="auto">
          <a:xfrm>
            <a:off x="152400" y="2635250"/>
            <a:ext cx="8915400" cy="1708150"/>
          </a:xfrm>
          <a:prstGeom prst="rect">
            <a:avLst/>
          </a:prstGeom>
          <a:noFill/>
          <a:ln w="9525">
            <a:noFill/>
            <a:miter lim="800000"/>
            <a:headEnd/>
            <a:tailEnd/>
          </a:ln>
        </p:spPr>
        <p:txBody>
          <a:bodyPr>
            <a:spAutoFit/>
          </a:bodyPr>
          <a:lstStyle/>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ف</a:t>
            </a:r>
            <a:r>
              <a:rPr lang="ar-JO" sz="2800" b="1">
                <a:latin typeface="Simplified Arabic" pitchFamily="18" charset="-78"/>
                <a:cs typeface="Simplified Arabic" pitchFamily="18" charset="-78"/>
              </a:rPr>
              <a:t>أحياناً ذكر الفقهاء الاستحالة وقصدوا بها معنى الاستهلاك</a:t>
            </a:r>
            <a:r>
              <a:rPr lang="ar-KW" sz="2800" b="1">
                <a:latin typeface="Simplified Arabic" pitchFamily="18" charset="-78"/>
                <a:cs typeface="Simplified Arabic" pitchFamily="18" charset="-78"/>
              </a:rPr>
              <a:t> و</a:t>
            </a:r>
            <a:r>
              <a:rPr lang="ar-SA" sz="2800" b="1">
                <a:latin typeface="Simplified Arabic" pitchFamily="18" charset="-78"/>
                <a:cs typeface="Simplified Arabic" pitchFamily="18" charset="-78"/>
              </a:rPr>
              <a:t>هو </a:t>
            </a:r>
            <a:r>
              <a:rPr lang="ar-KW" sz="2800" b="1">
                <a:latin typeface="Simplified Arabic" pitchFamily="18" charset="-78"/>
                <a:cs typeface="Simplified Arabic" pitchFamily="18" charset="-78"/>
              </a:rPr>
              <a:t>النفاد والفناء والهلاك.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52400" y="768350"/>
            <a:ext cx="8915400" cy="3432175"/>
          </a:xfrm>
          <a:prstGeom prst="rect">
            <a:avLst/>
          </a:prstGeom>
          <a:noFill/>
          <a:ln w="9525">
            <a:noFill/>
            <a:miter lim="800000"/>
            <a:headEnd/>
            <a:tailEnd/>
          </a:ln>
        </p:spPr>
        <p:txBody>
          <a:bodyPr>
            <a:spAutoFit/>
          </a:bodyPr>
          <a:lstStyle/>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ويعرف الإستهلاك إصطلاحاً بأنه </a:t>
            </a:r>
            <a:r>
              <a:rPr lang="ar-JO" sz="2800" b="1">
                <a:latin typeface="Simplified Arabic" pitchFamily="18" charset="-78"/>
                <a:cs typeface="Simplified Arabic" pitchFamily="18" charset="-78"/>
              </a:rPr>
              <a:t>اختلاط العين بغيرها على وجه يفوّت الصفات الموجودة فيها والخصائص المقصودة منها بحيث تصير كالهالكة</a:t>
            </a:r>
            <a:r>
              <a:rPr lang="ar-KW" sz="2800" b="1">
                <a:latin typeface="Simplified Arabic" pitchFamily="18" charset="-78"/>
                <a:cs typeface="Simplified Arabic" pitchFamily="18" charset="-78"/>
              </a:rPr>
              <a:t> </a:t>
            </a:r>
            <a:r>
              <a:rPr lang="ar-JO" sz="2800" b="1">
                <a:latin typeface="Simplified Arabic" pitchFamily="18" charset="-78"/>
                <a:cs typeface="Simplified Arabic" pitchFamily="18" charset="-78"/>
              </a:rPr>
              <a:t>وتفنى ولا يبقى لها أثر</a:t>
            </a:r>
            <a:r>
              <a:rPr lang="ar-KW" sz="2800" b="1">
                <a:latin typeface="Simplified Arabic" pitchFamily="18" charset="-78"/>
                <a:cs typeface="Simplified Arabic" pitchFamily="18" charset="-78"/>
              </a:rPr>
              <a:t> غالباً</a:t>
            </a:r>
            <a:r>
              <a:rPr lang="ar-JO" sz="2800" b="1">
                <a:latin typeface="Simplified Arabic" pitchFamily="18" charset="-78"/>
                <a:cs typeface="Simplified Arabic" pitchFamily="18" charset="-78"/>
              </a:rPr>
              <a:t>، وإن كانت باقية كامتزاج نقطة خمر في ماء</a:t>
            </a:r>
            <a:r>
              <a:rPr lang="ar-KW" sz="2800" b="1">
                <a:latin typeface="Simplified Arabic" pitchFamily="18" charset="-78"/>
                <a:cs typeface="Simplified Arabic" pitchFamily="18" charset="-78"/>
              </a:rPr>
              <a:t>.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52400" y="571480"/>
            <a:ext cx="8915400" cy="1708150"/>
          </a:xfrm>
          <a:prstGeom prst="rect">
            <a:avLst/>
          </a:prstGeom>
          <a:noFill/>
          <a:ln w="9525">
            <a:noFill/>
            <a:miter lim="800000"/>
            <a:headEnd/>
            <a:tailEnd/>
          </a:ln>
        </p:spPr>
        <p:txBody>
          <a:bodyPr>
            <a:spAutoFit/>
          </a:bodyPr>
          <a:lstStyle/>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وبمعنى آخر هو </a:t>
            </a:r>
            <a:r>
              <a:rPr lang="ar-JO" sz="2800" b="1">
                <a:latin typeface="Simplified Arabic" pitchFamily="18" charset="-78"/>
                <a:cs typeface="Simplified Arabic" pitchFamily="18" charset="-78"/>
              </a:rPr>
              <a:t>فناء العين النجسة القليلة </a:t>
            </a:r>
            <a:r>
              <a:rPr lang="ar-KW" sz="2800" b="1">
                <a:latin typeface="Simplified Arabic" pitchFamily="18" charset="-78"/>
                <a:cs typeface="Simplified Arabic" pitchFamily="18" charset="-78"/>
              </a:rPr>
              <a:t>والذي هو مناط التحريم </a:t>
            </a:r>
            <a:r>
              <a:rPr lang="ar-JO" sz="2800" b="1">
                <a:latin typeface="Simplified Arabic" pitchFamily="18" charset="-78"/>
                <a:cs typeface="Simplified Arabic" pitchFamily="18" charset="-78"/>
              </a:rPr>
              <a:t>في الكثير الطاهر</a:t>
            </a:r>
            <a:r>
              <a:rPr lang="ar-KW" sz="2800" b="1">
                <a:latin typeface="Simplified Arabic" pitchFamily="18" charset="-78"/>
                <a:cs typeface="Simplified Arabic" pitchFamily="18" charset="-78"/>
              </a:rPr>
              <a:t>.</a:t>
            </a:r>
          </a:p>
        </p:txBody>
      </p:sp>
      <p:sp>
        <p:nvSpPr>
          <p:cNvPr id="3" name="Text Box 4"/>
          <p:cNvSpPr txBox="1">
            <a:spLocks noChangeArrowheads="1"/>
          </p:cNvSpPr>
          <p:nvPr/>
        </p:nvSpPr>
        <p:spPr bwMode="auto">
          <a:xfrm>
            <a:off x="152400" y="2719368"/>
            <a:ext cx="8915400" cy="3432175"/>
          </a:xfrm>
          <a:prstGeom prst="rect">
            <a:avLst/>
          </a:prstGeom>
          <a:noFill/>
          <a:ln w="9525">
            <a:noFill/>
            <a:miter lim="800000"/>
            <a:headEnd/>
            <a:tailEnd/>
          </a:ln>
        </p:spPr>
        <p:txBody>
          <a:bodyPr>
            <a:spAutoFit/>
          </a:bodyPr>
          <a:lstStyle/>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وقد عرفها آخرون </a:t>
            </a:r>
            <a:r>
              <a:rPr lang="ar-KW" sz="2800" b="1">
                <a:solidFill>
                  <a:srgbClr val="00B050"/>
                </a:solidFill>
                <a:latin typeface="Simplified Arabic" pitchFamily="18" charset="-78"/>
                <a:cs typeface="Simplified Arabic" pitchFamily="18" charset="-78"/>
              </a:rPr>
              <a:t>الإستحالة بالمكاثرة </a:t>
            </a:r>
            <a:r>
              <a:rPr lang="ar-KW" sz="2800" b="1">
                <a:latin typeface="Simplified Arabic" pitchFamily="18" charset="-78"/>
                <a:cs typeface="Simplified Arabic" pitchFamily="18" charset="-78"/>
              </a:rPr>
              <a:t>وهو الإندماج </a:t>
            </a:r>
            <a:r>
              <a:rPr lang="ar-JO" sz="2800" b="1">
                <a:latin typeface="Simplified Arabic" pitchFamily="18" charset="-78"/>
                <a:cs typeface="Simplified Arabic" pitchFamily="18" charset="-78"/>
              </a:rPr>
              <a:t>أو</a:t>
            </a:r>
            <a:r>
              <a:rPr lang="ar-KW" sz="2800" b="1">
                <a:latin typeface="Simplified Arabic" pitchFamily="18" charset="-78"/>
                <a:cs typeface="Simplified Arabic" pitchFamily="18" charset="-78"/>
              </a:rPr>
              <a:t> </a:t>
            </a:r>
            <a:r>
              <a:rPr lang="ar-JO" sz="2800" b="1">
                <a:latin typeface="Simplified Arabic" pitchFamily="18" charset="-78"/>
                <a:cs typeface="Simplified Arabic" pitchFamily="18" charset="-78"/>
              </a:rPr>
              <a:t>عدم إمكانية الانفكاك والتمييز</a:t>
            </a:r>
            <a:r>
              <a:rPr lang="ar-KW" sz="2800" b="1">
                <a:latin typeface="Simplified Arabic" pitchFamily="18" charset="-78"/>
                <a:cs typeface="Simplified Arabic" pitchFamily="18" charset="-78"/>
              </a:rPr>
              <a:t>.</a:t>
            </a:r>
          </a:p>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وبمعنى أدق هو </a:t>
            </a:r>
            <a:r>
              <a:rPr lang="ar-JO" sz="2800" b="1">
                <a:latin typeface="Simplified Arabic" pitchFamily="18" charset="-78"/>
                <a:cs typeface="Simplified Arabic" pitchFamily="18" charset="-78"/>
              </a:rPr>
              <a:t>أن تختلط نجاسة </a:t>
            </a:r>
            <a:r>
              <a:rPr lang="ar-KW" sz="2800" b="1">
                <a:latin typeface="Simplified Arabic" pitchFamily="18" charset="-78"/>
                <a:cs typeface="Simplified Arabic" pitchFamily="18" charset="-78"/>
              </a:rPr>
              <a:t>بكمية دقيقة جداً </a:t>
            </a:r>
            <a:r>
              <a:rPr lang="ar-JO" sz="2800" b="1">
                <a:latin typeface="Simplified Arabic" pitchFamily="18" charset="-78"/>
                <a:cs typeface="Simplified Arabic" pitchFamily="18" charset="-78"/>
              </a:rPr>
              <a:t>بعين طاهرة غالبة عليها</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81000" y="685800"/>
            <a:ext cx="8534400" cy="3432175"/>
          </a:xfrm>
          <a:prstGeom prst="rect">
            <a:avLst/>
          </a:prstGeom>
          <a:noFill/>
          <a:ln w="9525">
            <a:noFill/>
            <a:miter lim="800000"/>
            <a:headEnd/>
            <a:tailEnd/>
          </a:ln>
        </p:spPr>
        <p:txBody>
          <a:bodyPr>
            <a:spAutoFit/>
          </a:bodyPr>
          <a:lstStyle/>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الخلط هو المزج ويعرف إصطلاحاً بأنه </a:t>
            </a:r>
            <a:r>
              <a:rPr lang="ar-JO" sz="2800" b="1">
                <a:latin typeface="Simplified Arabic" pitchFamily="18" charset="-78"/>
                <a:cs typeface="Simplified Arabic" pitchFamily="18" charset="-78"/>
              </a:rPr>
              <a:t>تداخل لأجزاء مادة في  أجزاء مادة أو مواد أخرى، ليتكون من ذلك مخلوط أو مزيج صلب أو مستحلب أو محلول رخو أو سائل أو غاز، بحيث تظل مكونات الخليط كل منها محتفظاً بصفاته وآثاره الطبيعية والكيميائية</a:t>
            </a:r>
            <a:r>
              <a:rPr lang="ar-KW" sz="2800" b="1">
                <a:latin typeface="Simplified Arabic" pitchFamily="18" charset="-78"/>
                <a:cs typeface="Simplified Arabic" pitchFamily="18" charset="-78"/>
              </a:rPr>
              <a:t>.</a:t>
            </a:r>
          </a:p>
        </p:txBody>
      </p:sp>
      <p:sp>
        <p:nvSpPr>
          <p:cNvPr id="17411" name="Rectangle 8"/>
          <p:cNvSpPr>
            <a:spLocks noChangeArrowheads="1"/>
          </p:cNvSpPr>
          <p:nvPr/>
        </p:nvSpPr>
        <p:spPr bwMode="auto">
          <a:xfrm>
            <a:off x="0" y="0"/>
            <a:ext cx="9144000" cy="584200"/>
          </a:xfrm>
          <a:prstGeom prst="rect">
            <a:avLst/>
          </a:prstGeom>
          <a:solidFill>
            <a:srgbClr val="00B050"/>
          </a:solidFill>
          <a:ln w="9525">
            <a:noFill/>
            <a:miter lim="800000"/>
            <a:headEnd/>
            <a:tailEnd/>
          </a:ln>
        </p:spPr>
        <p:txBody>
          <a:bodyPr>
            <a:spAutoFit/>
          </a:bodyPr>
          <a:lstStyle/>
          <a:p>
            <a:pPr algn="just" rtl="1"/>
            <a:r>
              <a:rPr lang="ar-KW" sz="3200" b="1">
                <a:solidFill>
                  <a:schemeClr val="bg1"/>
                </a:solidFill>
                <a:latin typeface="Simplified Arabic" pitchFamily="18" charset="-78"/>
                <a:cs typeface="Simplified Arabic" pitchFamily="18" charset="-78"/>
              </a:rPr>
              <a:t>الخلط</a:t>
            </a:r>
            <a:endParaRPr lang="en-US" sz="3200" b="1">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81000" y="685800"/>
            <a:ext cx="8534400" cy="2570163"/>
          </a:xfrm>
          <a:prstGeom prst="rect">
            <a:avLst/>
          </a:prstGeom>
          <a:noFill/>
          <a:ln w="9525">
            <a:noFill/>
            <a:miter lim="800000"/>
            <a:headEnd/>
            <a:tailEnd/>
          </a:ln>
        </p:spPr>
        <p:txBody>
          <a:bodyPr>
            <a:spAutoFit/>
          </a:bodyPr>
          <a:lstStyle/>
          <a:p>
            <a:pPr marL="457200" indent="-457200" algn="just" rtl="1" eaLnBrk="0" hangingPunct="0">
              <a:lnSpc>
                <a:spcPct val="200000"/>
              </a:lnSpc>
              <a:buFont typeface="Courier New" pitchFamily="49" charset="0"/>
              <a:buChar char="o"/>
            </a:pPr>
            <a:r>
              <a:rPr lang="ar-KW" sz="2800" b="1">
                <a:latin typeface="Simplified Arabic" pitchFamily="18" charset="-78"/>
                <a:cs typeface="Simplified Arabic" pitchFamily="18" charset="-78"/>
              </a:rPr>
              <a:t>أي أنه </a:t>
            </a:r>
            <a:r>
              <a:rPr lang="ar-JO" sz="2800" b="1">
                <a:latin typeface="Simplified Arabic" pitchFamily="18" charset="-78"/>
                <a:cs typeface="Simplified Arabic" pitchFamily="18" charset="-78"/>
              </a:rPr>
              <a:t>كل مادة من مواد الخليط تمر داخل جسم الإنسان بعمليات التمثيل الغذائي كما لو كانت غير مختلطة بغيرها، ويمكن كيميائياً فصل المكونات عن بعضها البعض.</a:t>
            </a:r>
            <a:endParaRPr lang="en-US" sz="28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0" y="0"/>
            <a:ext cx="9144000" cy="769938"/>
          </a:xfrm>
          <a:prstGeom prst="rect">
            <a:avLst/>
          </a:prstGeom>
          <a:solidFill>
            <a:srgbClr val="00B050"/>
          </a:solidFill>
          <a:ln w="9525">
            <a:noFill/>
            <a:miter lim="800000"/>
            <a:headEnd/>
            <a:tailEnd/>
          </a:ln>
        </p:spPr>
        <p:txBody>
          <a:bodyPr>
            <a:spAutoFit/>
          </a:bodyPr>
          <a:lstStyle/>
          <a:p>
            <a:pPr algn="just" rtl="1">
              <a:lnSpc>
                <a:spcPct val="150000"/>
              </a:lnSpc>
            </a:pPr>
            <a:r>
              <a:rPr lang="ar-SA" sz="3200" b="1">
                <a:solidFill>
                  <a:schemeClr val="bg1"/>
                </a:solidFill>
                <a:latin typeface="Simplified Arabic" pitchFamily="18" charset="-78"/>
                <a:cs typeface="Simplified Arabic" pitchFamily="18" charset="-78"/>
              </a:rPr>
              <a:t>الفرق بين الاستحالة وكل من الاستهلاك والخلط و</a:t>
            </a:r>
            <a:r>
              <a:rPr lang="ar-KW" sz="3200" b="1">
                <a:solidFill>
                  <a:schemeClr val="bg1"/>
                </a:solidFill>
                <a:latin typeface="Simplified Arabic" pitchFamily="18" charset="-78"/>
                <a:cs typeface="Simplified Arabic" pitchFamily="18" charset="-78"/>
              </a:rPr>
              <a:t>الإستحالة ب</a:t>
            </a:r>
            <a:r>
              <a:rPr lang="ar-SA" sz="3200" b="1">
                <a:solidFill>
                  <a:schemeClr val="bg1"/>
                </a:solidFill>
                <a:latin typeface="Simplified Arabic" pitchFamily="18" charset="-78"/>
                <a:cs typeface="Simplified Arabic" pitchFamily="18" charset="-78"/>
              </a:rPr>
              <a:t>المكاثرة</a:t>
            </a:r>
            <a:endParaRPr lang="en-US" sz="3200">
              <a:solidFill>
                <a:schemeClr val="bg1"/>
              </a:solidFill>
              <a:latin typeface="Simplified Arabic" pitchFamily="18" charset="-78"/>
              <a:cs typeface="Simplified Arabic" pitchFamily="18" charset="-78"/>
            </a:endParaRPr>
          </a:p>
        </p:txBody>
      </p:sp>
      <p:sp>
        <p:nvSpPr>
          <p:cNvPr id="19459" name="Rectangle 2"/>
          <p:cNvSpPr>
            <a:spLocks noChangeArrowheads="1"/>
          </p:cNvSpPr>
          <p:nvPr/>
        </p:nvSpPr>
        <p:spPr bwMode="auto">
          <a:xfrm>
            <a:off x="304800" y="914400"/>
            <a:ext cx="8534400" cy="1708150"/>
          </a:xfrm>
          <a:prstGeom prst="rect">
            <a:avLst/>
          </a:prstGeom>
          <a:noFill/>
          <a:ln w="9525">
            <a:noFill/>
            <a:miter lim="800000"/>
            <a:headEnd/>
            <a:tailEnd/>
          </a:ln>
        </p:spPr>
        <p:txBody>
          <a:bodyPr>
            <a:spAutoFit/>
          </a:bodyPr>
          <a:lstStyle/>
          <a:p>
            <a:pPr algn="just" rtl="1">
              <a:lnSpc>
                <a:spcPct val="200000"/>
              </a:lnSpc>
            </a:pPr>
            <a:r>
              <a:rPr lang="ar-JO" sz="2800" b="1">
                <a:latin typeface="Simplified Arabic" pitchFamily="18" charset="-78"/>
                <a:cs typeface="Simplified Arabic" pitchFamily="18" charset="-78"/>
              </a:rPr>
              <a:t>لو عقدنا مقارنة بين هذه المصطلحات لمعرفة أوجه الشبه والاختلاف فإنّه يمكننا  ملاحظة الفروقات التالية:</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52400" y="381000"/>
            <a:ext cx="8839200" cy="1816100"/>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JO" sz="2800" b="1">
                <a:latin typeface="Simplified Arabic" pitchFamily="18" charset="-78"/>
                <a:cs typeface="Simplified Arabic" pitchFamily="18" charset="-78"/>
              </a:rPr>
              <a:t> </a:t>
            </a:r>
            <a:r>
              <a:rPr lang="ar-JO" sz="2800" b="1">
                <a:solidFill>
                  <a:srgbClr val="00B050"/>
                </a:solidFill>
                <a:latin typeface="Simplified Arabic" pitchFamily="18" charset="-78"/>
                <a:cs typeface="Simplified Arabic" pitchFamily="18" charset="-78"/>
              </a:rPr>
              <a:t>الاستحالة</a:t>
            </a:r>
            <a:r>
              <a:rPr lang="ar-JO" sz="2800" b="1">
                <a:latin typeface="Simplified Arabic" pitchFamily="18" charset="-78"/>
                <a:cs typeface="Simplified Arabic" pitchFamily="18" charset="-78"/>
              </a:rPr>
              <a:t> </a:t>
            </a:r>
            <a:r>
              <a:rPr lang="ar-KW" sz="2800" b="1">
                <a:latin typeface="Simplified Arabic" pitchFamily="18" charset="-78"/>
                <a:cs typeface="Simplified Arabic" pitchFamily="18" charset="-78"/>
              </a:rPr>
              <a:t>هو </a:t>
            </a:r>
            <a:r>
              <a:rPr lang="ar-JO" sz="2800" b="1">
                <a:latin typeface="Simplified Arabic" pitchFamily="18" charset="-78"/>
                <a:cs typeface="Simplified Arabic" pitchFamily="18" charset="-78"/>
              </a:rPr>
              <a:t>تبدل تام للعين النجسة وزوالها</a:t>
            </a:r>
            <a:r>
              <a:rPr lang="ar-KW" sz="2800" b="1">
                <a:latin typeface="Simplified Arabic" pitchFamily="18" charset="-78"/>
                <a:cs typeface="Simplified Arabic" pitchFamily="18" charset="-78"/>
              </a:rPr>
              <a:t>، و</a:t>
            </a:r>
            <a:r>
              <a:rPr lang="ar-JO" sz="2800" b="1">
                <a:latin typeface="Simplified Arabic" pitchFamily="18" charset="-78"/>
                <a:cs typeface="Simplified Arabic" pitchFamily="18" charset="-78"/>
              </a:rPr>
              <a:t>ينتج عنها استحداث عين جديدة، تحمل اسماً جديداً وصفات جديدة مختلفة عن سابقتها</a:t>
            </a:r>
            <a:r>
              <a:rPr lang="ar-KW" sz="2800" b="1">
                <a:latin typeface="Simplified Arabic" pitchFamily="18" charset="-78"/>
                <a:cs typeface="Simplified Arabic" pitchFamily="18" charset="-78"/>
              </a:rPr>
              <a:t>.</a:t>
            </a:r>
            <a:r>
              <a:rPr lang="ar-JO" sz="2800" b="1">
                <a:latin typeface="Simplified Arabic" pitchFamily="18" charset="-78"/>
                <a:cs typeface="Simplified Arabic" pitchFamily="18" charset="-78"/>
              </a:rPr>
              <a:t> </a:t>
            </a:r>
            <a:endParaRPr lang="ar-KW" sz="28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152400" y="381000"/>
            <a:ext cx="8839200" cy="1708150"/>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JO" sz="2800" b="1">
                <a:latin typeface="Simplified Arabic" pitchFamily="18" charset="-78"/>
                <a:cs typeface="Simplified Arabic" pitchFamily="18" charset="-78"/>
              </a:rPr>
              <a:t>وأما ما يحدث في </a:t>
            </a:r>
            <a:r>
              <a:rPr lang="ar-JO" sz="2800" b="1">
                <a:solidFill>
                  <a:srgbClr val="00B050"/>
                </a:solidFill>
                <a:latin typeface="Simplified Arabic" pitchFamily="18" charset="-78"/>
                <a:cs typeface="Simplified Arabic" pitchFamily="18" charset="-78"/>
              </a:rPr>
              <a:t>الاستهلاك</a:t>
            </a:r>
            <a:r>
              <a:rPr lang="ar-JO" sz="2800" b="1">
                <a:latin typeface="Simplified Arabic" pitchFamily="18" charset="-78"/>
                <a:cs typeface="Simplified Arabic" pitchFamily="18" charset="-78"/>
              </a:rPr>
              <a:t> إنّما هو استصحاب للعين السابقة في الكثير الغالب. </a:t>
            </a:r>
            <a:endParaRPr lang="ar-KW" sz="2800" b="1">
              <a:latin typeface="Simplified Arabic" pitchFamily="18" charset="-78"/>
              <a:cs typeface="Simplified Arabic" pitchFamily="18" charset="-78"/>
            </a:endParaRPr>
          </a:p>
        </p:txBody>
      </p:sp>
      <p:sp>
        <p:nvSpPr>
          <p:cNvPr id="21507" name="Rectangle 3"/>
          <p:cNvSpPr>
            <a:spLocks noChangeArrowheads="1"/>
          </p:cNvSpPr>
          <p:nvPr/>
        </p:nvSpPr>
        <p:spPr bwMode="auto">
          <a:xfrm>
            <a:off x="152400" y="2403475"/>
            <a:ext cx="8839200" cy="2568575"/>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JO" sz="2800" b="1">
                <a:latin typeface="Simplified Arabic" pitchFamily="18" charset="-78"/>
                <a:cs typeface="Simplified Arabic" pitchFamily="18" charset="-78"/>
              </a:rPr>
              <a:t>كما أنّ الاستحالة تؤدي إلى تبدل وتغير </a:t>
            </a:r>
            <a:r>
              <a:rPr lang="ar-KW" sz="2800" b="1">
                <a:latin typeface="Simplified Arabic" pitchFamily="18" charset="-78"/>
                <a:cs typeface="Simplified Arabic" pitchFamily="18" charset="-78"/>
              </a:rPr>
              <a:t>المركبات الأساسية ل</a:t>
            </a:r>
            <a:r>
              <a:rPr lang="ar-JO" sz="2800" b="1">
                <a:latin typeface="Simplified Arabic" pitchFamily="18" charset="-78"/>
                <a:cs typeface="Simplified Arabic" pitchFamily="18" charset="-78"/>
              </a:rPr>
              <a:t>لعين النجسة أو المحرمة؛ بينما في الاستهلاك ما يحدث حقيقة هو اختفاء لهذه العناصر وليس تبدلاً حقيقياً.</a:t>
            </a:r>
            <a:endParaRPr lang="ar-KW"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http://4.bp.blogspot.com/_oejkmVXrkYA/SbzR_WkoqlI/AAAAAAAAACw/ZBC4SpBxKRA/s1600-R/bism.gif"/>
          <p:cNvPicPr>
            <a:picLocks noChangeAspect="1" noChangeArrowheads="1"/>
          </p:cNvPicPr>
          <p:nvPr/>
        </p:nvPicPr>
        <p:blipFill>
          <a:blip r:embed="rId2"/>
          <a:srcRect/>
          <a:stretch>
            <a:fillRect/>
          </a:stretch>
        </p:blipFill>
        <p:spPr bwMode="auto">
          <a:xfrm>
            <a:off x="4038600" y="1300170"/>
            <a:ext cx="914400" cy="1217613"/>
          </a:xfrm>
          <a:prstGeom prst="rect">
            <a:avLst/>
          </a:prstGeom>
          <a:noFill/>
          <a:ln w="9525">
            <a:noFill/>
            <a:miter lim="800000"/>
            <a:headEnd/>
            <a:tailEnd/>
          </a:ln>
        </p:spPr>
      </p:pic>
      <p:sp>
        <p:nvSpPr>
          <p:cNvPr id="10" name="Title 1"/>
          <p:cNvSpPr txBox="1">
            <a:spLocks/>
          </p:cNvSpPr>
          <p:nvPr/>
        </p:nvSpPr>
        <p:spPr bwMode="auto">
          <a:xfrm>
            <a:off x="685800" y="2595570"/>
            <a:ext cx="7772400" cy="1905000"/>
          </a:xfrm>
          <a:prstGeom prst="rect">
            <a:avLst/>
          </a:prstGeom>
          <a:solidFill>
            <a:srgbClr val="00B050"/>
          </a:solidFill>
          <a:ln w="9525">
            <a:noFill/>
            <a:miter lim="800000"/>
            <a:headEnd/>
            <a:tailEnd/>
          </a:ln>
        </p:spPr>
        <p:txBody>
          <a:bodyPr/>
          <a:lstStyle/>
          <a:p>
            <a:pPr algn="ctr" rtl="1">
              <a:lnSpc>
                <a:spcPct val="150000"/>
              </a:lnSpc>
            </a:pPr>
            <a:r>
              <a:rPr lang="ar-KW" sz="2800" b="1" dirty="0">
                <a:solidFill>
                  <a:schemeClr val="bg1"/>
                </a:solidFill>
                <a:latin typeface="Simplified Arabic" pitchFamily="18" charset="-78"/>
                <a:cs typeface="Simplified Arabic" pitchFamily="18" charset="-78"/>
              </a:rPr>
              <a:t>الإستحالة </a:t>
            </a:r>
          </a:p>
          <a:p>
            <a:pPr algn="ctr" rtl="1">
              <a:lnSpc>
                <a:spcPct val="150000"/>
              </a:lnSpc>
            </a:pPr>
            <a:r>
              <a:rPr lang="ar-KW" sz="2800" b="1" dirty="0">
                <a:solidFill>
                  <a:schemeClr val="bg1"/>
                </a:solidFill>
                <a:latin typeface="Simplified Arabic" pitchFamily="18" charset="-78"/>
                <a:cs typeface="Simplified Arabic" pitchFamily="18" charset="-78"/>
              </a:rPr>
              <a:t>في ضوء الفقه الإسلامي</a:t>
            </a:r>
          </a:p>
          <a:p>
            <a:pPr algn="ctr" rtl="1" eaLnBrk="0" hangingPunct="0">
              <a:lnSpc>
                <a:spcPct val="150000"/>
              </a:lnSpc>
            </a:pPr>
            <a:r>
              <a:rPr lang="ar-KW" sz="2800" b="1" dirty="0">
                <a:solidFill>
                  <a:schemeClr val="bg1"/>
                </a:solidFill>
                <a:latin typeface="Simplified Arabic" pitchFamily="18" charset="-78"/>
                <a:cs typeface="Simplified Arabic" pitchFamily="18" charset="-78"/>
              </a:rPr>
              <a:t>ما مدى أهمية الحلال الحقيقي بالنسبة لك؟</a:t>
            </a:r>
          </a:p>
        </p:txBody>
      </p:sp>
      <p:sp>
        <p:nvSpPr>
          <p:cNvPr id="4100" name="Rectangle 8"/>
          <p:cNvSpPr>
            <a:spLocks noChangeArrowheads="1"/>
          </p:cNvSpPr>
          <p:nvPr/>
        </p:nvSpPr>
        <p:spPr bwMode="auto">
          <a:xfrm>
            <a:off x="0" y="5943600"/>
            <a:ext cx="9147175" cy="461963"/>
          </a:xfrm>
          <a:prstGeom prst="rect">
            <a:avLst/>
          </a:prstGeom>
          <a:solidFill>
            <a:srgbClr val="0070C0"/>
          </a:solidFill>
          <a:ln w="9525">
            <a:noFill/>
            <a:miter lim="800000"/>
            <a:headEnd/>
            <a:tailEnd/>
          </a:ln>
        </p:spPr>
        <p:txBody>
          <a:bodyPr>
            <a:spAutoFit/>
          </a:bodyPr>
          <a:lstStyle/>
          <a:p>
            <a:pPr marL="342900" indent="-342900" algn="ctr" rtl="1"/>
            <a:r>
              <a:rPr lang="ar-KW" sz="2400" b="1">
                <a:solidFill>
                  <a:schemeClr val="bg1"/>
                </a:solidFill>
                <a:latin typeface="Simplified Arabic" pitchFamily="18" charset="-78"/>
                <a:cs typeface="Simplified Arabic" pitchFamily="18" charset="-78"/>
              </a:rPr>
              <a:t>تم مراجعته من قبل </a:t>
            </a:r>
            <a:r>
              <a:rPr lang="ar-SA" sz="2400" b="1">
                <a:solidFill>
                  <a:schemeClr val="bg1"/>
                </a:solidFill>
                <a:latin typeface="Simplified Arabic" pitchFamily="18" charset="-78"/>
                <a:cs typeface="Simplified Arabic" pitchFamily="18" charset="-78"/>
              </a:rPr>
              <a:t>أ. عائدة قادر غانم، </a:t>
            </a:r>
            <a:r>
              <a:rPr lang="ar-KW" sz="2400" b="1">
                <a:solidFill>
                  <a:schemeClr val="bg1"/>
                </a:solidFill>
                <a:latin typeface="Simplified Arabic" pitchFamily="18" charset="-78"/>
                <a:cs typeface="Simplified Arabic" pitchFamily="18" charset="-78"/>
              </a:rPr>
              <a:t>الأمين العام لأزكى حلال، ومحاضر دولي حلال</a:t>
            </a:r>
            <a:endParaRPr lang="en-US" sz="2400" b="1">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p:cTn id="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 y="381000"/>
            <a:ext cx="8839200" cy="2570163"/>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JO" sz="2800" b="1">
                <a:latin typeface="Simplified Arabic" pitchFamily="18" charset="-78"/>
                <a:cs typeface="Simplified Arabic" pitchFamily="18" charset="-78"/>
              </a:rPr>
              <a:t>إذن فالاستحالة تختلف عن الاستهلاك؛ فهل يصح أن تعطى بعض الأحكام التي ينطبق عليها مفهوم الاستهلاك نفس حكم الاستحالة؟ ومعلوم أنّ اختلاف الوصف يتبعه اختلاف في الحكم. </a:t>
            </a:r>
            <a:endParaRPr lang="en-US" sz="2800" b="1">
              <a:latin typeface="Simplified Arabic" pitchFamily="18" charset="-78"/>
              <a:cs typeface="Simplified Arabic" pitchFamily="18" charset="-78"/>
            </a:endParaRPr>
          </a:p>
        </p:txBody>
      </p:sp>
      <p:sp>
        <p:nvSpPr>
          <p:cNvPr id="22531" name="Rectangle 1"/>
          <p:cNvSpPr>
            <a:spLocks noChangeArrowheads="1"/>
          </p:cNvSpPr>
          <p:nvPr/>
        </p:nvSpPr>
        <p:spPr bwMode="auto">
          <a:xfrm>
            <a:off x="266700" y="3549650"/>
            <a:ext cx="8382000" cy="1708150"/>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JO" sz="2800" b="1">
                <a:latin typeface="Simplified Arabic" pitchFamily="18" charset="-78"/>
                <a:cs typeface="Simplified Arabic" pitchFamily="18" charset="-78"/>
              </a:rPr>
              <a:t>عملية الخلط نفسها هي عامل مشترك بين الاستحالة والاستهلاك والخلط، بحيث يحدث تداخل لأجزاء مادة في مادة أخرى. </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228600"/>
            <a:ext cx="8382000" cy="515461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JO" sz="2800" b="1">
                <a:latin typeface="Simplified Arabic" pitchFamily="18" charset="-78"/>
                <a:cs typeface="Simplified Arabic" pitchFamily="18" charset="-78"/>
              </a:rPr>
              <a:t>إنّ مجرد الخلط لا يلزم منه حصول استهلاك، أو استحالة للمادة التي تمّ خلطها، ومعنى ذلك أن مجرد الخلط لمادة نجسة أو محرمة بأخرى مباحة طاهرة لا ينقل حكم التحريم إلى الإباحة، لأنّ مناط التحريم ما زال قائماً؛ حيث إنّ  مكونات الخليط بقيت كل مادة فيها محتفظة بصفاتها، وإن طرأت بعض التغييرات على اللون أو الطعم أو الرائحة فهي صفات عارضة.</a:t>
            </a:r>
            <a:endParaRPr lang="ar-KW" sz="28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4800" y="609600"/>
            <a:ext cx="8382000" cy="267811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800" b="1">
                <a:latin typeface="Simplified Arabic" pitchFamily="18" charset="-78"/>
                <a:cs typeface="Simplified Arabic" pitchFamily="18" charset="-78"/>
              </a:rPr>
              <a:t>وأما الإستحالة في </a:t>
            </a:r>
            <a:r>
              <a:rPr lang="ar-JO" sz="2800" b="1">
                <a:latin typeface="Simplified Arabic" pitchFamily="18" charset="-78"/>
                <a:cs typeface="Simplified Arabic" pitchFamily="18" charset="-78"/>
              </a:rPr>
              <a:t>المكاثرة، </a:t>
            </a:r>
            <a:r>
              <a:rPr lang="ar-KW" sz="2800" b="1">
                <a:latin typeface="Simplified Arabic" pitchFamily="18" charset="-78"/>
                <a:cs typeface="Simplified Arabic" pitchFamily="18" charset="-78"/>
              </a:rPr>
              <a:t>ففيها </a:t>
            </a:r>
            <a:r>
              <a:rPr lang="ar-JO" sz="2800" b="1">
                <a:latin typeface="Simplified Arabic" pitchFamily="18" charset="-78"/>
                <a:cs typeface="Simplified Arabic" pitchFamily="18" charset="-78"/>
              </a:rPr>
              <a:t>لا تتبدل العين النجسة ولا تزول بل تختفي فقط</a:t>
            </a:r>
            <a:r>
              <a:rPr lang="ar-KW" sz="2800" b="1">
                <a:latin typeface="Simplified Arabic" pitchFamily="18" charset="-78"/>
                <a:cs typeface="Simplified Arabic" pitchFamily="18" charset="-78"/>
              </a:rPr>
              <a:t>، وكيميائيا يمكن فصلها مرة أخرى إلى موادها الرئيسية الأصلية.</a:t>
            </a:r>
            <a:endParaRPr lang="en-US" sz="28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04800" y="609600"/>
            <a:ext cx="8382000" cy="257016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JO" sz="2800" b="1">
                <a:latin typeface="Simplified Arabic" pitchFamily="18" charset="-78"/>
                <a:cs typeface="Simplified Arabic" pitchFamily="18" charset="-78"/>
              </a:rPr>
              <a:t>وبالمقارنة مع ما يحدث في التصنيع الغذائي أو الدوائي، أو مستحضرات التجميل فإنّ كثيراً من عمليات التصنيع ما هي إلا مجرد خلط لمواد بعضها مع بعض</a:t>
            </a:r>
            <a:r>
              <a:rPr lang="ar-KW" sz="2800" b="1">
                <a:latin typeface="Simplified Arabic" pitchFamily="18" charset="-78"/>
                <a:cs typeface="Simplified Arabic" pitchFamily="18" charset="-78"/>
              </a:rPr>
              <a:t>.</a:t>
            </a:r>
          </a:p>
        </p:txBody>
      </p:sp>
      <p:sp>
        <p:nvSpPr>
          <p:cNvPr id="3" name="Rectangle 1"/>
          <p:cNvSpPr>
            <a:spLocks noChangeArrowheads="1"/>
          </p:cNvSpPr>
          <p:nvPr/>
        </p:nvSpPr>
        <p:spPr bwMode="auto">
          <a:xfrm>
            <a:off x="304800" y="3549650"/>
            <a:ext cx="8382000" cy="1708150"/>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JO" sz="2800" b="1">
                <a:latin typeface="Simplified Arabic" pitchFamily="18" charset="-78"/>
                <a:cs typeface="Simplified Arabic" pitchFamily="18" charset="-78"/>
              </a:rPr>
              <a:t>فكيف نعطيها حكم الاستحالة أو الاستهلاك؟</a:t>
            </a:r>
            <a:endParaRPr lang="ar-KW" sz="2800" b="1">
              <a:latin typeface="Simplified Arabic" pitchFamily="18" charset="-78"/>
              <a:cs typeface="Simplified Arabic" pitchFamily="18" charset="-78"/>
            </a:endParaRPr>
          </a:p>
          <a:p>
            <a:pPr marL="342900" indent="-342900" algn="just" rtl="1">
              <a:lnSpc>
                <a:spcPct val="200000"/>
              </a:lnSpc>
              <a:buFont typeface="Courier New" pitchFamily="49" charset="0"/>
              <a:buChar char="o"/>
            </a:pPr>
            <a:r>
              <a:rPr lang="ar-JO" sz="2800" b="1">
                <a:latin typeface="Simplified Arabic" pitchFamily="18" charset="-78"/>
                <a:cs typeface="Simplified Arabic" pitchFamily="18" charset="-78"/>
              </a:rPr>
              <a:t>وبالتالي كيف تعطى حكم الحلّ وهي ما زالت تقع في دائرة الحرمة؟!</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81000" y="968375"/>
            <a:ext cx="8153400" cy="1978025"/>
          </a:xfrm>
          <a:prstGeom prst="rect">
            <a:avLst/>
          </a:prstGeom>
          <a:noFill/>
          <a:ln w="9525">
            <a:noFill/>
            <a:miter lim="800000"/>
            <a:headEnd/>
            <a:tailEnd/>
          </a:ln>
        </p:spPr>
        <p:txBody>
          <a:bodyPr>
            <a:spAutoFit/>
          </a:bodyPr>
          <a:lstStyle/>
          <a:p>
            <a:pPr algn="just" rtl="1">
              <a:lnSpc>
                <a:spcPct val="150000"/>
              </a:lnSpc>
            </a:pPr>
            <a:r>
              <a:rPr lang="ar-KW" sz="2800" b="1">
                <a:latin typeface="Simplified Arabic" pitchFamily="18" charset="-78"/>
                <a:cs typeface="Simplified Arabic" pitchFamily="18" charset="-78"/>
              </a:rPr>
              <a:t>استناداً إلى التعريف المتقدم للإستحالة، وإلى المصطلحات المتعلقة بها، وما قاله علماء المسلمون عن فهمهم للإستحالة، يمكن أن يستنتج أن هناك أربع حالات للاستحالة والإستهلاك:</a:t>
            </a:r>
            <a:endParaRPr lang="en-US" sz="2800" b="1">
              <a:latin typeface="Simplified Arabic" pitchFamily="18" charset="-78"/>
              <a:cs typeface="Simplified Arabic" pitchFamily="18" charset="-78"/>
            </a:endParaRPr>
          </a:p>
        </p:txBody>
      </p:sp>
      <p:sp>
        <p:nvSpPr>
          <p:cNvPr id="4" name="Rectangle 1"/>
          <p:cNvSpPr>
            <a:spLocks noChangeArrowheads="1"/>
          </p:cNvSpPr>
          <p:nvPr/>
        </p:nvSpPr>
        <p:spPr bwMode="auto">
          <a:xfrm>
            <a:off x="304800" y="2949575"/>
            <a:ext cx="8153400" cy="2570163"/>
          </a:xfrm>
          <a:prstGeom prst="rect">
            <a:avLst/>
          </a:prstGeom>
          <a:noFill/>
          <a:ln w="9525">
            <a:noFill/>
            <a:miter lim="800000"/>
            <a:headEnd/>
            <a:tailEnd/>
          </a:ln>
        </p:spPr>
        <p:txBody>
          <a:bodyPr>
            <a:spAutoFit/>
          </a:bodyPr>
          <a:lstStyle/>
          <a:p>
            <a:pPr algn="just" rtl="1">
              <a:lnSpc>
                <a:spcPct val="200000"/>
              </a:lnSpc>
            </a:pPr>
            <a:r>
              <a:rPr lang="ar-KW" sz="2800" b="1">
                <a:solidFill>
                  <a:srgbClr val="00B050"/>
                </a:solidFill>
                <a:latin typeface="Simplified Arabic" pitchFamily="18" charset="-78"/>
                <a:cs typeface="Simplified Arabic" pitchFamily="18" charset="-78"/>
              </a:rPr>
              <a:t>1. إستحالة تشمل تغيير كلي في طبيعة المادة وكذلك محتواها.</a:t>
            </a:r>
          </a:p>
          <a:p>
            <a:pPr algn="just" rtl="1">
              <a:lnSpc>
                <a:spcPct val="200000"/>
              </a:lnSpc>
            </a:pPr>
            <a:r>
              <a:rPr lang="ar-KW" sz="2800" b="1">
                <a:latin typeface="Simplified Arabic" pitchFamily="18" charset="-78"/>
                <a:cs typeface="Simplified Arabic" pitchFamily="18" charset="-78"/>
              </a:rPr>
              <a:t>على سبيل المثال الجثة الميتة تصبح ملحاً بلورياً وذلك عندما تزج في بحر مالح، أو تصبح رماداً بعد حرقها بالفرن.</a:t>
            </a:r>
            <a:endParaRPr lang="en-US" sz="2800" b="1">
              <a:latin typeface="Simplified Arabic" pitchFamily="18" charset="-78"/>
              <a:cs typeface="Simplified Arabic" pitchFamily="18" charset="-78"/>
            </a:endParaRPr>
          </a:p>
        </p:txBody>
      </p:sp>
      <p:sp>
        <p:nvSpPr>
          <p:cNvPr id="26628" name="Rectangle 8"/>
          <p:cNvSpPr>
            <a:spLocks noChangeArrowheads="1"/>
          </p:cNvSpPr>
          <p:nvPr/>
        </p:nvSpPr>
        <p:spPr bwMode="auto">
          <a:xfrm>
            <a:off x="228600" y="228600"/>
            <a:ext cx="8534400" cy="584200"/>
          </a:xfrm>
          <a:prstGeom prst="rect">
            <a:avLst/>
          </a:prstGeom>
          <a:solidFill>
            <a:srgbClr val="00B050"/>
          </a:solidFill>
          <a:ln w="9525">
            <a:noFill/>
            <a:miter lim="800000"/>
            <a:headEnd/>
            <a:tailEnd/>
          </a:ln>
        </p:spPr>
        <p:txBody>
          <a:bodyPr>
            <a:spAutoFit/>
          </a:bodyPr>
          <a:lstStyle/>
          <a:p>
            <a:pPr algn="just" rtl="1"/>
            <a:r>
              <a:rPr lang="ar-KW" sz="3200" b="1">
                <a:solidFill>
                  <a:schemeClr val="bg1"/>
                </a:solidFill>
                <a:latin typeface="Simplified Arabic" pitchFamily="18" charset="-78"/>
                <a:cs typeface="Simplified Arabic" pitchFamily="18" charset="-78"/>
              </a:rPr>
              <a:t>حالات الإستحالة:</a:t>
            </a:r>
            <a:endParaRPr lang="en-US" sz="3200" b="1">
              <a:solidFill>
                <a:schemeClr val="bg1"/>
              </a:solidFill>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2914650"/>
            <a:ext cx="8153400" cy="1262063"/>
          </a:xfrm>
          <a:prstGeom prst="rect">
            <a:avLst/>
          </a:prstGeom>
          <a:noFill/>
          <a:ln w="9525">
            <a:noFill/>
            <a:miter lim="800000"/>
            <a:headEnd/>
            <a:tailEnd/>
          </a:ln>
        </p:spPr>
        <p:txBody>
          <a:bodyPr>
            <a:spAutoFit/>
          </a:bodyPr>
          <a:lstStyle/>
          <a:p>
            <a:pPr algn="just" rtl="1"/>
            <a:r>
              <a:rPr lang="ar-KW" sz="2800" b="1">
                <a:solidFill>
                  <a:srgbClr val="00B050"/>
                </a:solidFill>
                <a:latin typeface="Simplified Arabic" pitchFamily="18" charset="-78"/>
                <a:cs typeface="Simplified Arabic" pitchFamily="18" charset="-78"/>
              </a:rPr>
              <a:t>3. إستحالة تتضمن تغييرات في المحتوى فقط.</a:t>
            </a:r>
          </a:p>
          <a:p>
            <a:pPr algn="just" rtl="1">
              <a:lnSpc>
                <a:spcPct val="200000"/>
              </a:lnSpc>
            </a:pPr>
            <a:r>
              <a:rPr lang="ar-KW" sz="2400" b="1">
                <a:latin typeface="Simplified Arabic" pitchFamily="18" charset="-78"/>
                <a:cs typeface="Simplified Arabic" pitchFamily="18" charset="-78"/>
              </a:rPr>
              <a:t>على سبيل المثال تحويل مواد مثل المشروبات الكحولية مثل النبيذ إلى خل.</a:t>
            </a:r>
          </a:p>
        </p:txBody>
      </p:sp>
      <p:sp>
        <p:nvSpPr>
          <p:cNvPr id="27651" name="Rectangle 1"/>
          <p:cNvSpPr>
            <a:spLocks noChangeArrowheads="1"/>
          </p:cNvSpPr>
          <p:nvPr/>
        </p:nvSpPr>
        <p:spPr bwMode="auto">
          <a:xfrm>
            <a:off x="457200" y="457200"/>
            <a:ext cx="8153400" cy="2216150"/>
          </a:xfrm>
          <a:prstGeom prst="rect">
            <a:avLst/>
          </a:prstGeom>
          <a:noFill/>
          <a:ln w="9525">
            <a:noFill/>
            <a:miter lim="800000"/>
            <a:headEnd/>
            <a:tailEnd/>
          </a:ln>
        </p:spPr>
        <p:txBody>
          <a:bodyPr>
            <a:spAutoFit/>
          </a:bodyPr>
          <a:lstStyle/>
          <a:p>
            <a:pPr algn="just" rtl="1">
              <a:lnSpc>
                <a:spcPct val="150000"/>
              </a:lnSpc>
            </a:pPr>
            <a:r>
              <a:rPr lang="ar-KW" sz="2800" b="1">
                <a:solidFill>
                  <a:srgbClr val="00B050"/>
                </a:solidFill>
                <a:latin typeface="Simplified Arabic" pitchFamily="18" charset="-78"/>
                <a:cs typeface="Simplified Arabic" pitchFamily="18" charset="-78"/>
              </a:rPr>
              <a:t>2. إستحالة تتضمن تغييرات خارجية.</a:t>
            </a:r>
          </a:p>
          <a:p>
            <a:pPr algn="just" rtl="1">
              <a:lnSpc>
                <a:spcPct val="200000"/>
              </a:lnSpc>
            </a:pPr>
            <a:r>
              <a:rPr lang="ar-KW" sz="2400" b="1">
                <a:latin typeface="Simplified Arabic" pitchFamily="18" charset="-78"/>
                <a:cs typeface="Simplified Arabic" pitchFamily="18" charset="-78"/>
              </a:rPr>
              <a:t>على سبيل المثال جلود الحيوانات والطيور مأكولة اللحم يتم معالجتها عن طريق الدباغة، ومثال آخر عند بعض المذاهب هو تحول الدهون والزيت إلى الصابون.</a:t>
            </a:r>
            <a:endParaRPr lang="en-US" sz="24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838200"/>
            <a:ext cx="8153400" cy="3432175"/>
          </a:xfrm>
          <a:prstGeom prst="rect">
            <a:avLst/>
          </a:prstGeom>
          <a:noFill/>
          <a:ln w="9525">
            <a:noFill/>
            <a:miter lim="800000"/>
            <a:headEnd/>
            <a:tailEnd/>
          </a:ln>
        </p:spPr>
        <p:txBody>
          <a:bodyPr>
            <a:spAutoFit/>
          </a:bodyPr>
          <a:lstStyle/>
          <a:p>
            <a:pPr algn="just" rtl="1">
              <a:lnSpc>
                <a:spcPct val="200000"/>
              </a:lnSpc>
            </a:pPr>
            <a:r>
              <a:rPr lang="ar-KW" sz="2800" b="1">
                <a:solidFill>
                  <a:srgbClr val="00B050"/>
                </a:solidFill>
                <a:latin typeface="Simplified Arabic" pitchFamily="18" charset="-78"/>
                <a:cs typeface="Simplified Arabic" pitchFamily="18" charset="-78"/>
              </a:rPr>
              <a:t>4. إستحالة تتضمن التخفيف الشديد من محتوى المادة (وهذا وفقا لبعض علماء المسلمين المعاصرين).</a:t>
            </a:r>
          </a:p>
          <a:p>
            <a:pPr algn="just" rtl="1">
              <a:lnSpc>
                <a:spcPct val="200000"/>
              </a:lnSpc>
            </a:pPr>
            <a:r>
              <a:rPr lang="ar-KW" sz="2800" b="1">
                <a:latin typeface="Simplified Arabic" pitchFamily="18" charset="-78"/>
                <a:cs typeface="Simplified Arabic" pitchFamily="18" charset="-78"/>
              </a:rPr>
              <a:t>على سبيل المثال تواجد كمية دقيقة جداً من المضافات الغذائية، أو المنفحة، أو الكحول في المنتج النهائي.</a:t>
            </a:r>
            <a:endParaRPr lang="en-GB" sz="28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738188"/>
          </a:xfrm>
          <a:prstGeom prst="rect">
            <a:avLst/>
          </a:prstGeom>
          <a:solidFill>
            <a:srgbClr val="00B050"/>
          </a:solidFill>
          <a:ln w="9525">
            <a:noFill/>
            <a:miter lim="800000"/>
            <a:headEnd/>
            <a:tailEnd/>
          </a:ln>
        </p:spPr>
        <p:txBody>
          <a:bodyPr>
            <a:spAutoFit/>
          </a:bodyPr>
          <a:lstStyle/>
          <a:p>
            <a:pPr algn="r" rtl="1">
              <a:lnSpc>
                <a:spcPct val="150000"/>
              </a:lnSpc>
            </a:pPr>
            <a:r>
              <a:rPr lang="ar-KW" sz="2800" b="1">
                <a:solidFill>
                  <a:schemeClr val="bg1"/>
                </a:solidFill>
                <a:latin typeface="Simplified Arabic" pitchFamily="18" charset="-78"/>
                <a:cs typeface="Simplified Arabic" pitchFamily="18" charset="-78"/>
              </a:rPr>
              <a:t>آراء علماء المسلمين حول الإستحالة:</a:t>
            </a:r>
          </a:p>
        </p:txBody>
      </p:sp>
      <p:grpSp>
        <p:nvGrpSpPr>
          <p:cNvPr id="2" name="Group 11"/>
          <p:cNvGrpSpPr>
            <a:grpSpLocks/>
          </p:cNvGrpSpPr>
          <p:nvPr/>
        </p:nvGrpSpPr>
        <p:grpSpPr bwMode="auto">
          <a:xfrm>
            <a:off x="304800" y="914400"/>
            <a:ext cx="8458200" cy="3276600"/>
            <a:chOff x="304800" y="1066800"/>
            <a:chExt cx="8458200" cy="3276326"/>
          </a:xfrm>
        </p:grpSpPr>
        <p:sp>
          <p:nvSpPr>
            <p:cNvPr id="29701" name="Rectangle 2"/>
            <p:cNvSpPr>
              <a:spLocks noChangeArrowheads="1"/>
            </p:cNvSpPr>
            <p:nvPr/>
          </p:nvSpPr>
          <p:spPr bwMode="auto">
            <a:xfrm>
              <a:off x="304800" y="1066800"/>
              <a:ext cx="8153400" cy="492402"/>
            </a:xfrm>
            <a:prstGeom prst="rect">
              <a:avLst/>
            </a:prstGeom>
            <a:solidFill>
              <a:srgbClr val="92D050"/>
            </a:solidFill>
            <a:ln w="9525">
              <a:noFill/>
              <a:miter lim="800000"/>
              <a:headEnd/>
              <a:tailEnd/>
            </a:ln>
          </p:spPr>
          <p:txBody>
            <a:bodyPr>
              <a:spAutoFit/>
            </a:bodyPr>
            <a:lstStyle/>
            <a:p>
              <a:pPr algn="just" rtl="1"/>
              <a:r>
                <a:rPr lang="ar-KW" sz="2600" b="1">
                  <a:solidFill>
                    <a:schemeClr val="bg1"/>
                  </a:solidFill>
                  <a:latin typeface="Simplified Arabic" pitchFamily="18" charset="-78"/>
                  <a:cs typeface="Simplified Arabic" pitchFamily="18" charset="-78"/>
                </a:rPr>
                <a:t>إستحالة مطهرة</a:t>
              </a:r>
              <a:endParaRPr lang="en-US" sz="2600" b="1">
                <a:solidFill>
                  <a:schemeClr val="bg1"/>
                </a:solidFill>
                <a:latin typeface="Simplified Arabic" pitchFamily="18" charset="-78"/>
                <a:cs typeface="Simplified Arabic" pitchFamily="18" charset="-78"/>
              </a:endParaRPr>
            </a:p>
          </p:txBody>
        </p:sp>
        <p:sp>
          <p:nvSpPr>
            <p:cNvPr id="29702" name="Rectangle 7"/>
            <p:cNvSpPr>
              <a:spLocks noChangeArrowheads="1"/>
            </p:cNvSpPr>
            <p:nvPr/>
          </p:nvSpPr>
          <p:spPr bwMode="auto">
            <a:xfrm>
              <a:off x="457200" y="1523962"/>
              <a:ext cx="8305800" cy="2492781"/>
            </a:xfrm>
            <a:prstGeom prst="rect">
              <a:avLst/>
            </a:prstGeom>
            <a:noFill/>
            <a:ln w="9525">
              <a:noFill/>
              <a:miter lim="800000"/>
              <a:headEnd/>
              <a:tailEnd/>
            </a:ln>
          </p:spPr>
          <p:txBody>
            <a:bodyPr>
              <a:spAutoFit/>
            </a:bodyPr>
            <a:lstStyle/>
            <a:p>
              <a:pPr algn="just" rtl="1">
                <a:lnSpc>
                  <a:spcPct val="200000"/>
                </a:lnSpc>
              </a:pPr>
              <a:r>
                <a:rPr lang="ar-KW" sz="2600" b="1">
                  <a:latin typeface="Simplified Arabic" pitchFamily="18" charset="-78"/>
                  <a:cs typeface="Simplified Arabic" pitchFamily="18" charset="-78"/>
                </a:rPr>
                <a:t>وهذا الرأي يستند على الآراء* التي توسعت في استخدام الإستحالة. وهم يعتقدون أن الإستحالة تحول المواد النجسة إلى شكل نقي سواء من خلال عملية متعمدة أو غير متعمدة.</a:t>
              </a:r>
            </a:p>
          </p:txBody>
        </p:sp>
        <p:sp>
          <p:nvSpPr>
            <p:cNvPr id="9" name="Rectangle 8"/>
            <p:cNvSpPr/>
            <p:nvPr/>
          </p:nvSpPr>
          <p:spPr>
            <a:xfrm>
              <a:off x="457200" y="4035177"/>
              <a:ext cx="8153400" cy="307949"/>
            </a:xfrm>
            <a:prstGeom prst="rect">
              <a:avLst/>
            </a:prstGeom>
            <a:solidFill>
              <a:srgbClr val="00B0F0"/>
            </a:solidFill>
          </p:spPr>
          <p:txBody>
            <a:bodyPr>
              <a:spAutoFit/>
            </a:bodyPr>
            <a:lstStyle/>
            <a:p>
              <a:pPr>
                <a:defRPr/>
              </a:pPr>
              <a:r>
                <a:rPr lang="en-US" sz="1400" b="1" dirty="0">
                  <a:solidFill>
                    <a:schemeClr val="bg1"/>
                  </a:solidFill>
                  <a:latin typeface="+mn-lt"/>
                </a:rPr>
                <a:t>*</a:t>
              </a:r>
              <a:r>
                <a:rPr lang="en-US" sz="1400" b="1" dirty="0" err="1">
                  <a:solidFill>
                    <a:schemeClr val="bg1"/>
                  </a:solidFill>
                  <a:latin typeface="+mn-lt"/>
                </a:rPr>
                <a:t>Hanafi’s</a:t>
              </a:r>
              <a:r>
                <a:rPr lang="en-US" sz="1400" b="1" dirty="0">
                  <a:solidFill>
                    <a:schemeClr val="bg1"/>
                  </a:solidFill>
                  <a:latin typeface="+mn-lt"/>
                </a:rPr>
                <a:t>, </a:t>
              </a:r>
              <a:r>
                <a:rPr lang="en-US" sz="1400" b="1" dirty="0" err="1">
                  <a:solidFill>
                    <a:schemeClr val="bg1"/>
                  </a:solidFill>
                  <a:latin typeface="+mn-lt"/>
                </a:rPr>
                <a:t>Maliki</a:t>
              </a:r>
              <a:r>
                <a:rPr lang="en-US" sz="1400" b="1" dirty="0">
                  <a:solidFill>
                    <a:schemeClr val="bg1"/>
                  </a:solidFill>
                  <a:latin typeface="+mn-lt"/>
                </a:rPr>
                <a:t>, </a:t>
              </a:r>
              <a:r>
                <a:rPr lang="en-US" sz="1400" b="1" dirty="0" err="1">
                  <a:solidFill>
                    <a:schemeClr val="bg1"/>
                  </a:solidFill>
                  <a:latin typeface="+mn-lt"/>
                </a:rPr>
                <a:t>Inb</a:t>
              </a:r>
              <a:r>
                <a:rPr lang="en-US" sz="1400" b="1" dirty="0">
                  <a:solidFill>
                    <a:schemeClr val="bg1"/>
                  </a:solidFill>
                  <a:latin typeface="+mn-lt"/>
                </a:rPr>
                <a:t> al–‘</a:t>
              </a:r>
              <a:r>
                <a:rPr lang="en-US" sz="1400" b="1" dirty="0" err="1">
                  <a:solidFill>
                    <a:schemeClr val="bg1"/>
                  </a:solidFill>
                  <a:latin typeface="+mn-lt"/>
                </a:rPr>
                <a:t>Arabi</a:t>
              </a:r>
              <a:r>
                <a:rPr lang="en-US" sz="1400" b="1" dirty="0">
                  <a:solidFill>
                    <a:schemeClr val="bg1"/>
                  </a:solidFill>
                  <a:latin typeface="+mn-lt"/>
                </a:rPr>
                <a:t>, </a:t>
              </a:r>
              <a:r>
                <a:rPr lang="en-US" sz="1400" b="1" dirty="0" err="1">
                  <a:solidFill>
                    <a:schemeClr val="bg1"/>
                  </a:solidFill>
                  <a:latin typeface="+mn-lt"/>
                </a:rPr>
                <a:t>Ibn</a:t>
              </a:r>
              <a:r>
                <a:rPr lang="en-US" sz="1400" b="1" dirty="0">
                  <a:solidFill>
                    <a:schemeClr val="bg1"/>
                  </a:solidFill>
                  <a:latin typeface="+mn-lt"/>
                </a:rPr>
                <a:t> </a:t>
              </a:r>
              <a:r>
                <a:rPr lang="en-US" sz="1400" b="1" dirty="0" err="1">
                  <a:solidFill>
                    <a:schemeClr val="bg1"/>
                  </a:solidFill>
                  <a:latin typeface="+mn-lt"/>
                </a:rPr>
                <a:t>Taymiyyah</a:t>
              </a:r>
              <a:r>
                <a:rPr lang="en-US" sz="1400" b="1" dirty="0">
                  <a:solidFill>
                    <a:schemeClr val="bg1"/>
                  </a:solidFill>
                  <a:latin typeface="+mn-lt"/>
                </a:rPr>
                <a:t>, </a:t>
              </a:r>
              <a:r>
                <a:rPr lang="en-US" sz="1400" b="1" dirty="0" err="1">
                  <a:solidFill>
                    <a:schemeClr val="bg1"/>
                  </a:solidFill>
                  <a:latin typeface="+mn-lt"/>
                </a:rPr>
                <a:t>Ibn</a:t>
              </a:r>
              <a:r>
                <a:rPr lang="en-US" sz="1400" b="1" dirty="0">
                  <a:solidFill>
                    <a:schemeClr val="bg1"/>
                  </a:solidFill>
                  <a:latin typeface="+mn-lt"/>
                </a:rPr>
                <a:t> al–</a:t>
              </a:r>
              <a:r>
                <a:rPr lang="en-US" sz="1400" b="1" dirty="0" err="1">
                  <a:solidFill>
                    <a:schemeClr val="bg1"/>
                  </a:solidFill>
                  <a:latin typeface="+mn-lt"/>
                </a:rPr>
                <a:t>Qayyim</a:t>
              </a:r>
              <a:r>
                <a:rPr lang="en-US" sz="1400" b="1" dirty="0">
                  <a:solidFill>
                    <a:schemeClr val="bg1"/>
                  </a:solidFill>
                  <a:latin typeface="+mn-lt"/>
                </a:rPr>
                <a:t>, al-</a:t>
              </a:r>
              <a:r>
                <a:rPr lang="en-US" sz="1400" b="1" dirty="0" err="1">
                  <a:solidFill>
                    <a:schemeClr val="bg1"/>
                  </a:solidFill>
                  <a:latin typeface="+mn-lt"/>
                </a:rPr>
                <a:t>Syawkani</a:t>
              </a:r>
              <a:r>
                <a:rPr lang="en-US" sz="1400" b="1" dirty="0">
                  <a:solidFill>
                    <a:schemeClr val="bg1"/>
                  </a:solidFill>
                  <a:latin typeface="+mn-lt"/>
                </a:rPr>
                <a:t> and </a:t>
              </a:r>
              <a:r>
                <a:rPr lang="en-US" sz="1400" b="1" dirty="0" err="1">
                  <a:solidFill>
                    <a:schemeClr val="bg1"/>
                  </a:solidFill>
                  <a:latin typeface="+mn-lt"/>
                </a:rPr>
                <a:t>Hazm</a:t>
              </a:r>
              <a:r>
                <a:rPr lang="en-US" sz="1400" b="1" dirty="0">
                  <a:solidFill>
                    <a:schemeClr val="bg1"/>
                  </a:solidFill>
                  <a:latin typeface="+mn-lt"/>
                </a:rPr>
                <a:t> Al-</a:t>
              </a:r>
              <a:r>
                <a:rPr lang="en-US" sz="1400" b="1" dirty="0" err="1">
                  <a:solidFill>
                    <a:schemeClr val="bg1"/>
                  </a:solidFill>
                  <a:latin typeface="+mn-lt"/>
                </a:rPr>
                <a:t>Zahiri</a:t>
              </a:r>
              <a:r>
                <a:rPr lang="en-US" sz="1400" b="1" dirty="0">
                  <a:solidFill>
                    <a:schemeClr val="bg1"/>
                  </a:solidFill>
                  <a:latin typeface="+mn-lt"/>
                </a:rPr>
                <a:t>.</a:t>
              </a:r>
              <a:endParaRPr lang="ar-KW" sz="1400" b="1" dirty="0">
                <a:solidFill>
                  <a:schemeClr val="bg1"/>
                </a:solidFill>
                <a:latin typeface="+mn-lt"/>
              </a:endParaRPr>
            </a:p>
          </p:txBody>
        </p:sp>
      </p:grpSp>
      <p:sp>
        <p:nvSpPr>
          <p:cNvPr id="29700" name="Rectangle 7"/>
          <p:cNvSpPr>
            <a:spLocks noChangeArrowheads="1"/>
          </p:cNvSpPr>
          <p:nvPr/>
        </p:nvSpPr>
        <p:spPr bwMode="auto">
          <a:xfrm>
            <a:off x="514350" y="5638800"/>
            <a:ext cx="8096250" cy="646113"/>
          </a:xfrm>
          <a:prstGeom prst="rect">
            <a:avLst/>
          </a:prstGeom>
          <a:noFill/>
          <a:ln w="9525">
            <a:noFill/>
            <a:miter lim="800000"/>
            <a:headEnd/>
            <a:tailEnd/>
          </a:ln>
        </p:spPr>
        <p:txBody>
          <a:bodyPr>
            <a:spAutoFit/>
          </a:bodyPr>
          <a:lstStyle/>
          <a:p>
            <a:r>
              <a:rPr lang="en-US" b="1"/>
              <a:t>Hanafi’s**: </a:t>
            </a:r>
            <a:r>
              <a:rPr lang="en-US"/>
              <a:t>Istihala concept is not unanimously agreed upon with the Hanafi School of Fiqh.</a:t>
            </a:r>
          </a:p>
        </p:txBody>
      </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228600" y="381000"/>
            <a:ext cx="8382000" cy="4191000"/>
            <a:chOff x="228600" y="3957607"/>
            <a:chExt cx="8382000" cy="4190662"/>
          </a:xfrm>
        </p:grpSpPr>
        <p:sp>
          <p:nvSpPr>
            <p:cNvPr id="30723" name="Rectangle 5"/>
            <p:cNvSpPr>
              <a:spLocks noChangeArrowheads="1"/>
            </p:cNvSpPr>
            <p:nvPr/>
          </p:nvSpPr>
          <p:spPr bwMode="auto">
            <a:xfrm>
              <a:off x="457200" y="3957607"/>
              <a:ext cx="8153400" cy="492403"/>
            </a:xfrm>
            <a:prstGeom prst="rect">
              <a:avLst/>
            </a:prstGeom>
            <a:solidFill>
              <a:srgbClr val="92D050"/>
            </a:solidFill>
            <a:ln w="9525">
              <a:noFill/>
              <a:miter lim="800000"/>
              <a:headEnd/>
              <a:tailEnd/>
            </a:ln>
          </p:spPr>
          <p:txBody>
            <a:bodyPr>
              <a:spAutoFit/>
            </a:bodyPr>
            <a:lstStyle/>
            <a:p>
              <a:pPr algn="just" rtl="1"/>
              <a:r>
                <a:rPr lang="ar-KW" sz="2600" b="1">
                  <a:solidFill>
                    <a:schemeClr val="bg1"/>
                  </a:solidFill>
                  <a:latin typeface="Simplified Arabic" pitchFamily="18" charset="-78"/>
                  <a:cs typeface="Simplified Arabic" pitchFamily="18" charset="-78"/>
                </a:rPr>
                <a:t>إستحالة غير مطهرة</a:t>
              </a:r>
              <a:endParaRPr lang="en-US" sz="2600" b="1">
                <a:solidFill>
                  <a:schemeClr val="bg1"/>
                </a:solidFill>
                <a:latin typeface="Simplified Arabic" pitchFamily="18" charset="-78"/>
                <a:cs typeface="Simplified Arabic" pitchFamily="18" charset="-78"/>
              </a:endParaRPr>
            </a:p>
          </p:txBody>
        </p:sp>
        <p:sp>
          <p:nvSpPr>
            <p:cNvPr id="30724" name="Rectangle 9"/>
            <p:cNvSpPr>
              <a:spLocks noChangeArrowheads="1"/>
            </p:cNvSpPr>
            <p:nvPr/>
          </p:nvSpPr>
          <p:spPr bwMode="auto">
            <a:xfrm>
              <a:off x="228600" y="4353280"/>
              <a:ext cx="8153400" cy="3192924"/>
            </a:xfrm>
            <a:prstGeom prst="rect">
              <a:avLst/>
            </a:prstGeom>
            <a:noFill/>
            <a:ln w="9525">
              <a:noFill/>
              <a:miter lim="800000"/>
              <a:headEnd/>
              <a:tailEnd/>
            </a:ln>
          </p:spPr>
          <p:txBody>
            <a:bodyPr>
              <a:spAutoFit/>
            </a:bodyPr>
            <a:lstStyle/>
            <a:p>
              <a:pPr algn="just" rtl="1">
                <a:lnSpc>
                  <a:spcPct val="200000"/>
                </a:lnSpc>
              </a:pPr>
              <a:r>
                <a:rPr lang="ar-KW" sz="2600" b="1">
                  <a:latin typeface="Simplified Arabic" pitchFamily="18" charset="-78"/>
                  <a:cs typeface="Simplified Arabic" pitchFamily="18" charset="-78"/>
                </a:rPr>
                <a:t>وهذا الرأي يستند على الآراء** التي تحد من استخدام الإستحالة. وهم يعتقدون أن الإستحالة لا تحول المواد النجسة إلى نقية باستثناء المشروبات الكحولية مثل النبيذ التي تحولت إلى خل بطرق غير متعمدة، أو دباغة الجلود (الجلود) من حيوانات مأكولة اللحم لا يشمل الكلب أو الخنزير.</a:t>
              </a:r>
            </a:p>
          </p:txBody>
        </p:sp>
        <p:sp>
          <p:nvSpPr>
            <p:cNvPr id="5" name="Rectangle 4"/>
            <p:cNvSpPr/>
            <p:nvPr/>
          </p:nvSpPr>
          <p:spPr>
            <a:xfrm>
              <a:off x="457200" y="7870479"/>
              <a:ext cx="7924800" cy="277790"/>
            </a:xfrm>
            <a:prstGeom prst="rect">
              <a:avLst/>
            </a:prstGeom>
            <a:solidFill>
              <a:srgbClr val="00B0F0"/>
            </a:solidFill>
          </p:spPr>
          <p:txBody>
            <a:bodyPr>
              <a:spAutoFit/>
            </a:bodyPr>
            <a:lstStyle/>
            <a:p>
              <a:pPr>
                <a:defRPr/>
              </a:pPr>
              <a:r>
                <a:rPr lang="en-US" sz="1200" dirty="0">
                  <a:solidFill>
                    <a:schemeClr val="bg1"/>
                  </a:solidFill>
                  <a:latin typeface="+mn-lt"/>
                </a:rPr>
                <a:t>**</a:t>
              </a:r>
              <a:r>
                <a:rPr lang="en-US" sz="1200" dirty="0" err="1">
                  <a:solidFill>
                    <a:schemeClr val="bg1"/>
                  </a:solidFill>
                  <a:latin typeface="+mn-lt"/>
                </a:rPr>
                <a:t>Hanbali</a:t>
              </a:r>
              <a:r>
                <a:rPr lang="en-US" sz="1200" dirty="0">
                  <a:solidFill>
                    <a:schemeClr val="bg1"/>
                  </a:solidFill>
                  <a:latin typeface="+mn-lt"/>
                </a:rPr>
                <a:t>, </a:t>
              </a:r>
              <a:r>
                <a:rPr lang="en-US" sz="1200" dirty="0" err="1">
                  <a:solidFill>
                    <a:schemeClr val="bg1"/>
                  </a:solidFill>
                  <a:latin typeface="+mn-lt"/>
                </a:rPr>
                <a:t>Shafie’s</a:t>
              </a:r>
              <a:endParaRPr lang="ar-KW" sz="1200" dirty="0">
                <a:solidFill>
                  <a:schemeClr val="bg1"/>
                </a:solidFill>
                <a:latin typeface="+mn-lt"/>
              </a:endParaRPr>
            </a:p>
          </p:txBody>
        </p:sp>
      </p:gr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685800" y="533400"/>
            <a:ext cx="7620000" cy="2543175"/>
          </a:xfrm>
          <a:prstGeom prst="rect">
            <a:avLst/>
          </a:prstGeom>
          <a:noFill/>
          <a:ln w="9525">
            <a:noFill/>
            <a:miter lim="800000"/>
            <a:headEnd/>
            <a:tailEnd/>
          </a:ln>
        </p:spPr>
        <p:txBody>
          <a:bodyPr>
            <a:spAutoFit/>
          </a:bodyPr>
          <a:lstStyle/>
          <a:p>
            <a:pPr algn="just" rtl="1">
              <a:lnSpc>
                <a:spcPct val="200000"/>
              </a:lnSpc>
            </a:pPr>
            <a:r>
              <a:rPr lang="ar-KW" sz="2800"/>
              <a:t>وبالتالي فإن الاستحالة، وفقا لأحكام الشريعة الإسلامية، واعتماداً على الرأي الفقهي المتبع، قادر على تغيير عن النجس إلى المواد طاهرة.</a:t>
            </a:r>
            <a:endParaRPr lang="en-US" sz="2800"/>
          </a:p>
        </p:txBody>
      </p:sp>
      <p:sp>
        <p:nvSpPr>
          <p:cNvPr id="3" name="Rectangle 2"/>
          <p:cNvSpPr>
            <a:spLocks noChangeArrowheads="1"/>
          </p:cNvSpPr>
          <p:nvPr/>
        </p:nvSpPr>
        <p:spPr bwMode="auto">
          <a:xfrm>
            <a:off x="457200" y="3435350"/>
            <a:ext cx="8153400" cy="523875"/>
          </a:xfrm>
          <a:prstGeom prst="rect">
            <a:avLst/>
          </a:prstGeom>
          <a:solidFill>
            <a:srgbClr val="00B050"/>
          </a:solidFill>
          <a:ln w="9525">
            <a:noFill/>
            <a:miter lim="800000"/>
            <a:headEnd/>
            <a:tailEnd/>
          </a:ln>
        </p:spPr>
        <p:txBody>
          <a:bodyPr>
            <a:spAutoFit/>
          </a:bodyPr>
          <a:lstStyle/>
          <a:p>
            <a:pPr algn="just" rtl="1">
              <a:defRPr/>
            </a:pPr>
            <a:r>
              <a:rPr lang="ar-KW" sz="2800" b="1" dirty="0">
                <a:solidFill>
                  <a:schemeClr val="bg1"/>
                </a:solidFill>
                <a:latin typeface="Simplified Arabic" pitchFamily="18" charset="-78"/>
                <a:cs typeface="Simplified Arabic" pitchFamily="18" charset="-78"/>
              </a:rPr>
              <a:t>والسؤال هنا</a:t>
            </a:r>
            <a:r>
              <a:rPr lang="en-US" sz="2800" b="1" dirty="0">
                <a:solidFill>
                  <a:schemeClr val="bg1"/>
                </a:solidFill>
                <a:latin typeface="Simplified Arabic" pitchFamily="18" charset="-78"/>
                <a:cs typeface="Simplified Arabic" pitchFamily="18" charset="-78"/>
              </a:rPr>
              <a:t>:</a:t>
            </a:r>
            <a:endParaRPr lang="ar-KW" sz="2800" b="1" dirty="0">
              <a:solidFill>
                <a:schemeClr val="bg1"/>
              </a:solidFill>
              <a:latin typeface="+mn-lt"/>
            </a:endParaRPr>
          </a:p>
        </p:txBody>
      </p:sp>
      <p:sp>
        <p:nvSpPr>
          <p:cNvPr id="4" name="Rectangle 3"/>
          <p:cNvSpPr>
            <a:spLocks noChangeArrowheads="1"/>
          </p:cNvSpPr>
          <p:nvPr/>
        </p:nvSpPr>
        <p:spPr bwMode="auto">
          <a:xfrm>
            <a:off x="457200" y="4022725"/>
            <a:ext cx="8153400" cy="1592263"/>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JO" sz="2600" b="1">
                <a:latin typeface="Simplified Arabic" pitchFamily="18" charset="-78"/>
                <a:cs typeface="Simplified Arabic" pitchFamily="18" charset="-78"/>
              </a:rPr>
              <a:t>هل المعاني التي قصدها الفقهاء قديماً تنطبق على </a:t>
            </a:r>
            <a:r>
              <a:rPr lang="ar-KW" sz="2600" b="1">
                <a:latin typeface="Simplified Arabic" pitchFamily="18" charset="-78"/>
                <a:cs typeface="Simplified Arabic" pitchFamily="18" charset="-78"/>
              </a:rPr>
              <a:t>ن</a:t>
            </a:r>
            <a:r>
              <a:rPr lang="ar-JO" sz="2600" b="1">
                <a:latin typeface="Simplified Arabic" pitchFamily="18" charset="-78"/>
                <a:cs typeface="Simplified Arabic" pitchFamily="18" charset="-78"/>
              </a:rPr>
              <a:t>وازل الأطعمة والأشربة  والأدوية في زماننا؟ </a:t>
            </a:r>
            <a:endParaRPr lang="en-US" sz="2600" b="1">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81000" y="1371600"/>
            <a:ext cx="8305800" cy="198120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noFill/>
          </a:ln>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b="1">
                <a:solidFill>
                  <a:schemeClr val="tx1"/>
                </a:solidFill>
                <a:latin typeface="Arial" pitchFamily="34" charset="0"/>
                <a:cs typeface="Arial" pitchFamily="34" charset="0"/>
              </a:defRPr>
            </a:lvl9pPr>
          </a:lstStyle>
          <a:p>
            <a:pPr algn="ctr" rtl="1">
              <a:lnSpc>
                <a:spcPct val="150000"/>
              </a:lnSpc>
              <a:defRPr/>
            </a:pPr>
            <a:r>
              <a:rPr lang="en-US" sz="4000" dirty="0" smtClean="0">
                <a:solidFill>
                  <a:schemeClr val="bg1"/>
                </a:solidFill>
                <a:latin typeface="Simplified Arabic" pitchFamily="18" charset="-78"/>
                <a:cs typeface="Simplified Arabic" pitchFamily="18" charset="-78"/>
              </a:rPr>
              <a:t>The consumer has the right to know</a:t>
            </a:r>
          </a:p>
          <a:p>
            <a:pPr algn="ctr" rtl="1">
              <a:lnSpc>
                <a:spcPct val="150000"/>
              </a:lnSpc>
              <a:defRPr/>
            </a:pPr>
            <a:r>
              <a:rPr lang="ar-KW" sz="4000" dirty="0" smtClean="0">
                <a:solidFill>
                  <a:schemeClr val="bg1"/>
                </a:solidFill>
                <a:latin typeface="Simplified Arabic" pitchFamily="18" charset="-78"/>
                <a:cs typeface="Simplified Arabic" pitchFamily="18" charset="-78"/>
              </a:rPr>
              <a:t>من حق المستهلك أن يعرف</a:t>
            </a:r>
          </a:p>
        </p:txBody>
      </p:sp>
      <p:sp>
        <p:nvSpPr>
          <p:cNvPr id="5123" name="Title 1"/>
          <p:cNvSpPr txBox="1">
            <a:spLocks/>
          </p:cNvSpPr>
          <p:nvPr/>
        </p:nvSpPr>
        <p:spPr bwMode="auto">
          <a:xfrm>
            <a:off x="381000" y="3581400"/>
            <a:ext cx="8305800" cy="1371600"/>
          </a:xfrm>
          <a:prstGeom prst="rect">
            <a:avLst/>
          </a:prstGeom>
          <a:solidFill>
            <a:srgbClr val="7030A0"/>
          </a:solidFill>
          <a:ln w="9525">
            <a:noFill/>
            <a:miter lim="800000"/>
            <a:headEnd/>
            <a:tailEnd/>
          </a:ln>
        </p:spPr>
        <p:txBody>
          <a:bodyPr/>
          <a:lstStyle/>
          <a:p>
            <a:pPr algn="ctr" rtl="1" eaLnBrk="0" hangingPunct="0">
              <a:lnSpc>
                <a:spcPct val="150000"/>
              </a:lnSpc>
            </a:pPr>
            <a:r>
              <a:rPr lang="en-US" sz="2800" b="1">
                <a:solidFill>
                  <a:schemeClr val="bg1"/>
                </a:solidFill>
                <a:latin typeface="Simplified Arabic" pitchFamily="18" charset="-78"/>
                <a:cs typeface="Simplified Arabic" pitchFamily="18" charset="-78"/>
              </a:rPr>
              <a:t>And deliberately consumers are made not to know</a:t>
            </a:r>
          </a:p>
          <a:p>
            <a:pPr algn="ctr" rtl="1" eaLnBrk="0" hangingPunct="0">
              <a:lnSpc>
                <a:spcPct val="150000"/>
              </a:lnSpc>
            </a:pPr>
            <a:r>
              <a:rPr lang="ar-KW" sz="2800" b="1">
                <a:solidFill>
                  <a:schemeClr val="bg1"/>
                </a:solidFill>
                <a:latin typeface="Simplified Arabic" pitchFamily="18" charset="-78"/>
                <a:cs typeface="Simplified Arabic" pitchFamily="18" charset="-78"/>
              </a:rPr>
              <a:t>ويتم عمداً جعل المستهلك لا يعرف</a:t>
            </a:r>
          </a:p>
        </p:txBody>
      </p:sp>
      <p:sp>
        <p:nvSpPr>
          <p:cNvPr id="4" name="Title 1"/>
          <p:cNvSpPr txBox="1">
            <a:spLocks/>
          </p:cNvSpPr>
          <p:nvPr/>
        </p:nvSpPr>
        <p:spPr bwMode="auto">
          <a:xfrm>
            <a:off x="381000" y="228600"/>
            <a:ext cx="8305800" cy="533400"/>
          </a:xfrm>
          <a:prstGeom prst="rect">
            <a:avLst/>
          </a:prstGeom>
          <a:noFill/>
          <a:ln>
            <a:noFill/>
          </a:ln>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rtl="1">
              <a:lnSpc>
                <a:spcPct val="150000"/>
              </a:lnSpc>
              <a:defRPr/>
            </a:pPr>
            <a:r>
              <a:rPr lang="ar-KW" sz="2800" b="1" dirty="0" smtClean="0">
                <a:latin typeface="+mn-lt"/>
                <a:cs typeface="Simplified Arabic" pitchFamily="18" charset="-78"/>
              </a:rPr>
              <a:t>كلمة الإفتتاحية</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04800" y="381000"/>
            <a:ext cx="8534400" cy="1708150"/>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KW" sz="2800" b="1">
                <a:latin typeface="Simplified Arabic" pitchFamily="18" charset="-78"/>
                <a:cs typeface="Simplified Arabic" pitchFamily="18" charset="-78"/>
              </a:rPr>
              <a:t>إن ا</a:t>
            </a:r>
            <a:r>
              <a:rPr lang="ar-SA" sz="2800" b="1">
                <a:latin typeface="Simplified Arabic" pitchFamily="18" charset="-78"/>
                <a:cs typeface="Simplified Arabic" pitchFamily="18" charset="-78"/>
              </a:rPr>
              <a:t>لتطبيقات على </a:t>
            </a:r>
            <a:r>
              <a:rPr lang="ar-SA" sz="2800" b="1">
                <a:solidFill>
                  <a:srgbClr val="00B050"/>
                </a:solidFill>
                <a:latin typeface="Simplified Arabic" pitchFamily="18" charset="-78"/>
                <a:cs typeface="Simplified Arabic" pitchFamily="18" charset="-78"/>
              </a:rPr>
              <a:t>الاستحالة</a:t>
            </a:r>
            <a:r>
              <a:rPr lang="ar-SA" sz="2800" b="1">
                <a:latin typeface="Simplified Arabic" pitchFamily="18" charset="-78"/>
                <a:cs typeface="Simplified Arabic" pitchFamily="18" charset="-78"/>
              </a:rPr>
              <a:t> و</a:t>
            </a:r>
            <a:r>
              <a:rPr lang="ar-SA" sz="2800" b="1">
                <a:solidFill>
                  <a:srgbClr val="00B050"/>
                </a:solidFill>
                <a:latin typeface="Simplified Arabic" pitchFamily="18" charset="-78"/>
                <a:cs typeface="Simplified Arabic" pitchFamily="18" charset="-78"/>
              </a:rPr>
              <a:t>الاستهلاك</a:t>
            </a:r>
            <a:r>
              <a:rPr lang="ar-SA" sz="2800" b="1">
                <a:latin typeface="Simplified Arabic" pitchFamily="18" charset="-78"/>
                <a:cs typeface="Simplified Arabic" pitchFamily="18" charset="-78"/>
              </a:rPr>
              <a:t> </a:t>
            </a:r>
            <a:r>
              <a:rPr lang="ar-KW" sz="2800" b="1">
                <a:latin typeface="Simplified Arabic" pitchFamily="18" charset="-78"/>
                <a:cs typeface="Simplified Arabic" pitchFamily="18" charset="-78"/>
              </a:rPr>
              <a:t>هي كثيرة وقد إختلف بشأنها علماء الشريعة لأسباب ذكرناها سابقاً.</a:t>
            </a:r>
          </a:p>
        </p:txBody>
      </p:sp>
      <p:sp>
        <p:nvSpPr>
          <p:cNvPr id="4" name="Rectangle 1"/>
          <p:cNvSpPr>
            <a:spLocks noChangeArrowheads="1"/>
          </p:cNvSpPr>
          <p:nvPr/>
        </p:nvSpPr>
        <p:spPr bwMode="auto">
          <a:xfrm>
            <a:off x="304800" y="2611438"/>
            <a:ext cx="8534400" cy="1708150"/>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KW" sz="2800" b="1">
                <a:latin typeface="Simplified Arabic" pitchFamily="18" charset="-78"/>
                <a:cs typeface="Simplified Arabic" pitchFamily="18" charset="-78"/>
              </a:rPr>
              <a:t>وقد تبين أنه </a:t>
            </a:r>
            <a:r>
              <a:rPr lang="ar-SA" sz="2800" b="1">
                <a:latin typeface="Simplified Arabic" pitchFamily="18" charset="-78"/>
                <a:cs typeface="Simplified Arabic" pitchFamily="18" charset="-78"/>
              </a:rPr>
              <a:t>يمكن تتبع أصل الحيوان الذي أخذت منه هذه المواد بطرق علمية مختلفة</a:t>
            </a:r>
            <a:r>
              <a:rPr lang="ar-KW" sz="2800" b="1">
                <a:latin typeface="Simplified Arabic" pitchFamily="18" charset="-78"/>
                <a:cs typeface="Simplified Arabic" pitchFamily="18" charset="-78"/>
              </a:rPr>
              <a:t>.</a:t>
            </a:r>
            <a:r>
              <a:rPr lang="ar-SA" sz="2800" b="1">
                <a:latin typeface="Simplified Arabic" pitchFamily="18" charset="-78"/>
                <a:cs typeface="Simplified Arabic" pitchFamily="18" charset="-78"/>
              </a:rPr>
              <a:t> </a:t>
            </a:r>
            <a:endParaRPr lang="en-US" sz="2800" b="1">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04800"/>
            <a:ext cx="8534400" cy="3432175"/>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SA" sz="2800" b="1">
                <a:latin typeface="Simplified Arabic" pitchFamily="18" charset="-78"/>
                <a:cs typeface="Simplified Arabic" pitchFamily="18" charset="-78"/>
              </a:rPr>
              <a:t>ما يؤكد أنّ فرضية الاستحالة </a:t>
            </a:r>
            <a:r>
              <a:rPr lang="ar-KW" sz="2800" b="1">
                <a:latin typeface="Simplified Arabic" pitchFamily="18" charset="-78"/>
                <a:cs typeface="Simplified Arabic" pitchFamily="18" charset="-78"/>
              </a:rPr>
              <a:t>لهذه التطبيقات </a:t>
            </a:r>
            <a:r>
              <a:rPr lang="ar-SA" sz="2800" b="1">
                <a:latin typeface="Simplified Arabic" pitchFamily="18" charset="-78"/>
                <a:cs typeface="Simplified Arabic" pitchFamily="18" charset="-78"/>
              </a:rPr>
              <a:t>هي فرضية غير دقيقة</a:t>
            </a:r>
            <a:r>
              <a:rPr lang="ar-KW" sz="2800" b="1">
                <a:latin typeface="Simplified Arabic" pitchFamily="18" charset="-78"/>
                <a:cs typeface="Simplified Arabic" pitchFamily="18" charset="-78"/>
              </a:rPr>
              <a:t>. </a:t>
            </a:r>
            <a:r>
              <a:rPr lang="ar-SA" sz="2800" b="1">
                <a:latin typeface="Simplified Arabic" pitchFamily="18" charset="-78"/>
                <a:cs typeface="Simplified Arabic" pitchFamily="18" charset="-78"/>
              </a:rPr>
              <a:t>ما يؤكد أنّ فرضية الاستحالة </a:t>
            </a:r>
            <a:r>
              <a:rPr lang="ar-KW" sz="2800" b="1">
                <a:latin typeface="Simplified Arabic" pitchFamily="18" charset="-78"/>
                <a:cs typeface="Simplified Arabic" pitchFamily="18" charset="-78"/>
              </a:rPr>
              <a:t>لهذه التطبيقات </a:t>
            </a:r>
            <a:r>
              <a:rPr lang="ar-SA" sz="2800" b="1">
                <a:latin typeface="Simplified Arabic" pitchFamily="18" charset="-78"/>
                <a:cs typeface="Simplified Arabic" pitchFamily="18" charset="-78"/>
              </a:rPr>
              <a:t>هي فرضية غير دقيقة</a:t>
            </a:r>
            <a:r>
              <a:rPr lang="ar-KW" sz="2800" b="1">
                <a:latin typeface="Simplified Arabic" pitchFamily="18" charset="-78"/>
                <a:cs typeface="Simplified Arabic" pitchFamily="18" charset="-78"/>
              </a:rPr>
              <a:t>، وأن حالة الحظر التي كانت في المادة الأصلية لا تزال سارية المفعول في المنتجات النهائية.</a:t>
            </a:r>
            <a:endParaRPr lang="en-US" sz="28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534400" cy="31924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42900" indent="-342900" algn="just">
              <a:lnSpc>
                <a:spcPct val="200000"/>
              </a:lnSpc>
              <a:buFont typeface="Courier New" pitchFamily="49" charset="0"/>
              <a:buChar char="o"/>
              <a:defRPr/>
            </a:pPr>
            <a:r>
              <a:rPr lang="ar-SA" sz="2600" b="1" dirty="0" smtClean="0">
                <a:latin typeface="Simplified Arabic" pitchFamily="18" charset="-78"/>
                <a:cs typeface="Simplified Arabic" pitchFamily="18" charset="-78"/>
              </a:rPr>
              <a:t>كثير</a:t>
            </a:r>
            <a:r>
              <a:rPr lang="ar-KW" sz="2600" b="1" dirty="0" smtClean="0">
                <a:latin typeface="Simplified Arabic" pitchFamily="18" charset="-78"/>
                <a:cs typeface="Simplified Arabic" pitchFamily="18" charset="-78"/>
              </a:rPr>
              <a:t> </a:t>
            </a:r>
            <a:r>
              <a:rPr lang="ar-SA" sz="2600" b="1" dirty="0" smtClean="0">
                <a:latin typeface="Simplified Arabic" pitchFamily="18" charset="-78"/>
                <a:cs typeface="Simplified Arabic" pitchFamily="18" charset="-78"/>
              </a:rPr>
              <a:t>من ال</a:t>
            </a:r>
            <a:r>
              <a:rPr lang="ar-JO" sz="2600" b="1" dirty="0" smtClean="0">
                <a:latin typeface="Simplified Arabic" pitchFamily="18" charset="-78"/>
                <a:cs typeface="Simplified Arabic" pitchFamily="18" charset="-78"/>
              </a:rPr>
              <a:t>مواد </a:t>
            </a:r>
            <a:r>
              <a:rPr lang="ar-SA" sz="2600" b="1" dirty="0" smtClean="0">
                <a:latin typeface="Simplified Arabic" pitchFamily="18" charset="-78"/>
                <a:cs typeface="Simplified Arabic" pitchFamily="18" charset="-78"/>
              </a:rPr>
              <a:t>ال</a:t>
            </a:r>
            <a:r>
              <a:rPr lang="ar-JO" sz="2600" b="1" dirty="0" smtClean="0">
                <a:latin typeface="Simplified Arabic" pitchFamily="18" charset="-78"/>
                <a:cs typeface="Simplified Arabic" pitchFamily="18" charset="-78"/>
              </a:rPr>
              <a:t>أوليّة </a:t>
            </a:r>
            <a:r>
              <a:rPr lang="ar-SA" sz="2600" b="1" dirty="0">
                <a:latin typeface="Simplified Arabic" pitchFamily="18" charset="-78"/>
                <a:cs typeface="Simplified Arabic" pitchFamily="18" charset="-78"/>
              </a:rPr>
              <a:t>والتي </a:t>
            </a:r>
            <a:r>
              <a:rPr lang="ar-JO" sz="2600" b="1" dirty="0">
                <a:latin typeface="Simplified Arabic" pitchFamily="18" charset="-78"/>
                <a:cs typeface="Simplified Arabic" pitchFamily="18" charset="-78"/>
              </a:rPr>
              <a:t>تشترك في كونها من مصادر محرمة أو نجسة أو مشبوهة </a:t>
            </a:r>
            <a:r>
              <a:rPr lang="ar-KW" sz="2600" b="1" dirty="0" smtClean="0">
                <a:latin typeface="Simplified Arabic" pitchFamily="18" charset="-78"/>
                <a:cs typeface="Simplified Arabic" pitchFamily="18" charset="-78"/>
              </a:rPr>
              <a:t>تستخدم </a:t>
            </a:r>
            <a:r>
              <a:rPr lang="ar-JO" sz="2600" b="1" dirty="0" smtClean="0">
                <a:latin typeface="Simplified Arabic" pitchFamily="18" charset="-78"/>
                <a:cs typeface="Simplified Arabic" pitchFamily="18" charset="-78"/>
              </a:rPr>
              <a:t>في تصنيع </a:t>
            </a:r>
            <a:r>
              <a:rPr lang="ar-KW" sz="2600" b="1" dirty="0" smtClean="0">
                <a:latin typeface="Simplified Arabic" pitchFamily="18" charset="-78"/>
                <a:cs typeface="Simplified Arabic" pitchFamily="18" charset="-78"/>
              </a:rPr>
              <a:t>في بعض الأحيان هذه الأصناف من المنتجات الغذائية: </a:t>
            </a:r>
            <a:r>
              <a:rPr lang="ar-KW" sz="2600" b="1" dirty="0">
                <a:latin typeface="Simplified Arabic" pitchFamily="18" charset="-78"/>
                <a:cs typeface="Simplified Arabic" pitchFamily="18" charset="-78"/>
              </a:rPr>
              <a:t>الحلوى، وعلكة المضغ، والخبز والكعك، والجبن ومصل اللبن، والمنتجات المعدلة وراثياً، والفيتامينات. </a:t>
            </a:r>
          </a:p>
        </p:txBody>
      </p:sp>
      <p:sp>
        <p:nvSpPr>
          <p:cNvPr id="34819" name="Rectangle 1"/>
          <p:cNvSpPr>
            <a:spLocks noChangeArrowheads="1"/>
          </p:cNvSpPr>
          <p:nvPr/>
        </p:nvSpPr>
        <p:spPr bwMode="auto">
          <a:xfrm>
            <a:off x="0" y="0"/>
            <a:ext cx="9144000" cy="684213"/>
          </a:xfrm>
          <a:prstGeom prst="rect">
            <a:avLst/>
          </a:prstGeom>
          <a:solidFill>
            <a:srgbClr val="00B050"/>
          </a:solidFill>
          <a:ln w="9525">
            <a:noFill/>
            <a:miter lim="800000"/>
            <a:headEnd/>
            <a:tailEnd/>
          </a:ln>
        </p:spPr>
        <p:txBody>
          <a:bodyPr>
            <a:spAutoFit/>
          </a:bodyPr>
          <a:lstStyle/>
          <a:p>
            <a:pPr algn="r" rtl="1">
              <a:lnSpc>
                <a:spcPct val="150000"/>
              </a:lnSpc>
            </a:pPr>
            <a:r>
              <a:rPr lang="ar-KW" sz="2800" b="1">
                <a:solidFill>
                  <a:schemeClr val="bg1"/>
                </a:solidFill>
                <a:latin typeface="Simplified Arabic" pitchFamily="18" charset="-78"/>
                <a:cs typeface="Simplified Arabic" pitchFamily="18" charset="-78"/>
              </a:rPr>
              <a:t>واقع </a:t>
            </a:r>
            <a:r>
              <a:rPr lang="ar-JO" sz="2800" b="1">
                <a:solidFill>
                  <a:schemeClr val="bg1"/>
                </a:solidFill>
                <a:latin typeface="Simplified Arabic" pitchFamily="18" charset="-78"/>
                <a:cs typeface="Simplified Arabic" pitchFamily="18" charset="-78"/>
              </a:rPr>
              <a:t>التصنيع الغذائي والدوائي والتجميلي</a:t>
            </a:r>
            <a:endParaRPr lang="ar-KW" sz="2800" b="1">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534400" cy="39941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42900" indent="-342900" algn="just">
              <a:lnSpc>
                <a:spcPct val="200000"/>
              </a:lnSpc>
              <a:buFont typeface="Courier New" pitchFamily="49" charset="0"/>
              <a:buChar char="o"/>
              <a:defRPr/>
            </a:pPr>
            <a:r>
              <a:rPr lang="ar-KW" sz="2600" b="1" dirty="0" smtClean="0">
                <a:latin typeface="Simplified Arabic" pitchFamily="18" charset="-78"/>
                <a:cs typeface="Simplified Arabic" pitchFamily="18" charset="-78"/>
              </a:rPr>
              <a:t>وتستخدم هذه المواد الأولية أيضاً في المنتجات غير الغذائية ك</a:t>
            </a:r>
            <a:r>
              <a:rPr lang="ar-JO" sz="2600" b="1" dirty="0" smtClean="0">
                <a:latin typeface="Simplified Arabic" pitchFamily="18" charset="-78"/>
                <a:cs typeface="Simplified Arabic" pitchFamily="18" charset="-78"/>
              </a:rPr>
              <a:t>الدوائي</a:t>
            </a:r>
            <a:r>
              <a:rPr lang="ar-KW" sz="2600" b="1" dirty="0" smtClean="0">
                <a:latin typeface="Simplified Arabic" pitchFamily="18" charset="-78"/>
                <a:cs typeface="Simplified Arabic" pitchFamily="18" charset="-78"/>
              </a:rPr>
              <a:t>ة</a:t>
            </a:r>
            <a:r>
              <a:rPr lang="ar-JO" sz="2600" b="1" dirty="0" smtClean="0">
                <a:latin typeface="Simplified Arabic" pitchFamily="18" charset="-78"/>
                <a:cs typeface="Simplified Arabic" pitchFamily="18" charset="-78"/>
              </a:rPr>
              <a:t> والتجميلي</a:t>
            </a:r>
            <a:r>
              <a:rPr lang="ar-KW" sz="2600" b="1" dirty="0" smtClean="0">
                <a:latin typeface="Simplified Arabic" pitchFamily="18" charset="-78"/>
                <a:cs typeface="Simplified Arabic" pitchFamily="18" charset="-78"/>
              </a:rPr>
              <a:t>ة</a:t>
            </a:r>
            <a:r>
              <a:rPr lang="ar-JO" sz="2600" b="1" dirty="0" smtClean="0">
                <a:latin typeface="Simplified Arabic" pitchFamily="18" charset="-78"/>
                <a:cs typeface="Simplified Arabic" pitchFamily="18" charset="-78"/>
              </a:rPr>
              <a:t> </a:t>
            </a:r>
            <a:r>
              <a:rPr lang="ar-KW" sz="2600" b="1" dirty="0" smtClean="0">
                <a:latin typeface="Simplified Arabic" pitchFamily="18" charset="-78"/>
                <a:cs typeface="Simplified Arabic" pitchFamily="18" charset="-78"/>
              </a:rPr>
              <a:t>والإستهلاكية مثل: </a:t>
            </a:r>
            <a:r>
              <a:rPr lang="ar-KW" sz="2600" b="1" dirty="0">
                <a:latin typeface="Simplified Arabic" pitchFamily="18" charset="-78"/>
                <a:cs typeface="Simplified Arabic" pitchFamily="18" charset="-78"/>
              </a:rPr>
              <a:t>صابون اليد التجاري (الصلب أو السائل)، والشامبو، والمنظفات، ومعاجين الأسنان، ومزيل الروائح، ومستحضرات التجميل، ومنتجات العناية بالبشرة، مثل مرطب الجلد، والمستحضرات الصيدلانية، وكذلك في الأعلاف</a:t>
            </a:r>
            <a:r>
              <a:rPr lang="ar-KW" sz="2600" b="1" dirty="0" smtClean="0">
                <a:latin typeface="Simplified Arabic" pitchFamily="18" charset="-78"/>
                <a:cs typeface="Simplified Arabic" pitchFamily="18" charset="-78"/>
              </a:rPr>
              <a:t>.</a:t>
            </a:r>
            <a:endParaRPr lang="en-US" sz="2600" b="1" dirty="0">
              <a:latin typeface="Simplified Arabic" pitchFamily="18" charset="-78"/>
              <a:cs typeface="Simplified Arabic" pitchFamily="18" charset="-78"/>
            </a:endParaRPr>
          </a:p>
        </p:txBody>
      </p:sp>
      <p:sp>
        <p:nvSpPr>
          <p:cNvPr id="3" name="Rectangle 2"/>
          <p:cNvSpPr/>
          <p:nvPr/>
        </p:nvSpPr>
        <p:spPr>
          <a:xfrm>
            <a:off x="304800" y="4579938"/>
            <a:ext cx="8534400" cy="159226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342900" indent="-342900" algn="just">
              <a:lnSpc>
                <a:spcPct val="200000"/>
              </a:lnSpc>
              <a:buFont typeface="Courier New" pitchFamily="49" charset="0"/>
              <a:buChar char="o"/>
              <a:defRPr/>
            </a:pPr>
            <a:r>
              <a:rPr lang="ar-KW" sz="2600" b="1" dirty="0" smtClean="0">
                <a:solidFill>
                  <a:srgbClr val="FF0000"/>
                </a:solidFill>
                <a:latin typeface="Simplified Arabic" pitchFamily="18" charset="-78"/>
                <a:cs typeface="Simplified Arabic" pitchFamily="18" charset="-78"/>
              </a:rPr>
              <a:t>هذه المواد الأولية هي</a:t>
            </a:r>
            <a:r>
              <a:rPr lang="ar-SA" sz="2600" b="1" dirty="0" smtClean="0">
                <a:solidFill>
                  <a:srgbClr val="FF0000"/>
                </a:solidFill>
                <a:latin typeface="Simplified Arabic" pitchFamily="18" charset="-78"/>
                <a:cs typeface="Simplified Arabic" pitchFamily="18" charset="-78"/>
              </a:rPr>
              <a:t>: بلازما الدم، </a:t>
            </a:r>
            <a:r>
              <a:rPr lang="ar-KW" sz="2600" b="1" dirty="0" smtClean="0">
                <a:solidFill>
                  <a:srgbClr val="FF0000"/>
                </a:solidFill>
                <a:latin typeface="Simplified Arabic" pitchFamily="18" charset="-78"/>
                <a:cs typeface="Simplified Arabic" pitchFamily="18" charset="-78"/>
              </a:rPr>
              <a:t>و</a:t>
            </a:r>
            <a:r>
              <a:rPr lang="ar-SA" sz="2600" b="1" dirty="0" smtClean="0">
                <a:solidFill>
                  <a:srgbClr val="FF0000"/>
                </a:solidFill>
                <a:latin typeface="Simplified Arabic" pitchFamily="18" charset="-78"/>
                <a:cs typeface="Simplified Arabic" pitchFamily="18" charset="-78"/>
              </a:rPr>
              <a:t>الدهون،</a:t>
            </a:r>
            <a:r>
              <a:rPr lang="ar-KW" sz="2600" b="1" dirty="0" smtClean="0">
                <a:solidFill>
                  <a:srgbClr val="FF0000"/>
                </a:solidFill>
                <a:latin typeface="Simplified Arabic" pitchFamily="18" charset="-78"/>
                <a:cs typeface="Simplified Arabic" pitchFamily="18" charset="-78"/>
              </a:rPr>
              <a:t> و</a:t>
            </a:r>
            <a:r>
              <a:rPr lang="ar-SA" sz="2600" b="1" dirty="0" smtClean="0">
                <a:solidFill>
                  <a:srgbClr val="FF0000"/>
                </a:solidFill>
                <a:latin typeface="Simplified Arabic" pitchFamily="18" charset="-78"/>
                <a:cs typeface="Simplified Arabic" pitchFamily="18" charset="-78"/>
              </a:rPr>
              <a:t>الجيلاتين، </a:t>
            </a:r>
            <a:r>
              <a:rPr lang="ar-KW" sz="2600" b="1" dirty="0" smtClean="0">
                <a:solidFill>
                  <a:srgbClr val="FF0000"/>
                </a:solidFill>
                <a:latin typeface="Simplified Arabic" pitchFamily="18" charset="-78"/>
                <a:cs typeface="Simplified Arabic" pitchFamily="18" charset="-78"/>
              </a:rPr>
              <a:t>و</a:t>
            </a:r>
            <a:r>
              <a:rPr lang="ar-SA" sz="2600" b="1" dirty="0" smtClean="0">
                <a:solidFill>
                  <a:srgbClr val="FF0000"/>
                </a:solidFill>
                <a:latin typeface="Simplified Arabic" pitchFamily="18" charset="-78"/>
                <a:cs typeface="Simplified Arabic" pitchFamily="18" charset="-78"/>
              </a:rPr>
              <a:t>الأنفحة</a:t>
            </a:r>
            <a:r>
              <a:rPr lang="ar-KW" sz="2600" b="1" dirty="0" smtClean="0">
                <a:solidFill>
                  <a:srgbClr val="FF0000"/>
                </a:solidFill>
                <a:latin typeface="Simplified Arabic" pitchFamily="18" charset="-78"/>
                <a:cs typeface="Simplified Arabic" pitchFamily="18" charset="-78"/>
              </a:rPr>
              <a:t> </a:t>
            </a:r>
            <a:r>
              <a:rPr lang="ar-SA" sz="2600" b="1" dirty="0" smtClean="0">
                <a:solidFill>
                  <a:srgbClr val="FF0000"/>
                </a:solidFill>
                <a:latin typeface="Simplified Arabic" pitchFamily="18" charset="-78"/>
                <a:cs typeface="Simplified Arabic" pitchFamily="18" charset="-78"/>
              </a:rPr>
              <a:t>(من مصدر حيواني محرم)، </a:t>
            </a:r>
            <a:r>
              <a:rPr lang="ar-KW" sz="2600" b="1" dirty="0" smtClean="0">
                <a:solidFill>
                  <a:srgbClr val="FF0000"/>
                </a:solidFill>
                <a:latin typeface="Simplified Arabic" pitchFamily="18" charset="-78"/>
                <a:cs typeface="Simplified Arabic" pitchFamily="18" charset="-78"/>
              </a:rPr>
              <a:t>و</a:t>
            </a:r>
            <a:r>
              <a:rPr lang="ar-SA" sz="2600" b="1" dirty="0" smtClean="0">
                <a:solidFill>
                  <a:srgbClr val="FF0000"/>
                </a:solidFill>
                <a:latin typeface="Simplified Arabic" pitchFamily="18" charset="-78"/>
                <a:cs typeface="Simplified Arabic" pitchFamily="18" charset="-78"/>
              </a:rPr>
              <a:t>عُليّقة الدم والميتة والخنزير في الأعلاف. </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6388"/>
            <a:ext cx="8534400" cy="79216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lnSpc>
                <a:spcPct val="200000"/>
              </a:lnSpc>
              <a:defRPr/>
            </a:pPr>
            <a:r>
              <a:rPr lang="ar-JO" sz="2600" b="1" dirty="0" smtClean="0">
                <a:latin typeface="Simplified Arabic" pitchFamily="18" charset="-78"/>
                <a:cs typeface="Simplified Arabic" pitchFamily="18" charset="-78"/>
              </a:rPr>
              <a:t>والمسوغ الشرعي ل</a:t>
            </a:r>
            <a:r>
              <a:rPr lang="ar-KW" sz="2600" b="1" dirty="0" smtClean="0">
                <a:latin typeface="Simplified Arabic" pitchFamily="18" charset="-78"/>
                <a:cs typeface="Simplified Arabic" pitchFamily="18" charset="-78"/>
              </a:rPr>
              <a:t>إ</a:t>
            </a:r>
            <a:r>
              <a:rPr lang="ar-JO" sz="2600" b="1" dirty="0" smtClean="0">
                <a:latin typeface="Simplified Arabic" pitchFamily="18" charset="-78"/>
                <a:cs typeface="Simplified Arabic" pitchFamily="18" charset="-78"/>
              </a:rPr>
              <a:t>ستخدام</a:t>
            </a:r>
            <a:r>
              <a:rPr lang="ar-SA" sz="2600" b="1" dirty="0" smtClean="0">
                <a:latin typeface="Simplified Arabic" pitchFamily="18" charset="-78"/>
                <a:cs typeface="Simplified Arabic" pitchFamily="18" charset="-78"/>
              </a:rPr>
              <a:t> تلك المواد:</a:t>
            </a:r>
          </a:p>
        </p:txBody>
      </p:sp>
      <p:sp>
        <p:nvSpPr>
          <p:cNvPr id="4" name="Rectangle 3"/>
          <p:cNvSpPr/>
          <p:nvPr/>
        </p:nvSpPr>
        <p:spPr>
          <a:xfrm>
            <a:off x="152400" y="1219200"/>
            <a:ext cx="8534400" cy="23923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indent="-457200" algn="just">
              <a:lnSpc>
                <a:spcPct val="200000"/>
              </a:lnSpc>
              <a:buFont typeface="Courier New" pitchFamily="49" charset="0"/>
              <a:buChar char="o"/>
              <a:defRPr/>
            </a:pPr>
            <a:r>
              <a:rPr lang="ar-JO" sz="2600" b="1" dirty="0" smtClean="0">
                <a:latin typeface="Simplified Arabic" pitchFamily="18" charset="-78"/>
                <a:cs typeface="Simplified Arabic" pitchFamily="18" charset="-78"/>
              </a:rPr>
              <a:t>هو</a:t>
            </a:r>
            <a:r>
              <a:rPr lang="ar-KW" sz="2600" b="1" dirty="0" smtClean="0">
                <a:latin typeface="Simplified Arabic" pitchFamily="18" charset="-78"/>
                <a:cs typeface="Simplified Arabic" pitchFamily="18" charset="-78"/>
              </a:rPr>
              <a:t> </a:t>
            </a:r>
            <a:r>
              <a:rPr lang="ar-JO" sz="2600" b="1" dirty="0" smtClean="0">
                <a:latin typeface="Simplified Arabic" pitchFamily="18" charset="-78"/>
                <a:cs typeface="Simplified Arabic" pitchFamily="18" charset="-78"/>
              </a:rPr>
              <a:t>اعتبارها مواد جديدة بسبب التغيير الحاصل عليها (الاستحالة)، أو باعتبار أنّ ما يستخدم من هذه المواد هو كميات قليلة </a:t>
            </a:r>
            <a:r>
              <a:rPr lang="ar-SA" sz="2600" b="1" dirty="0" smtClean="0">
                <a:latin typeface="Simplified Arabic" pitchFamily="18" charset="-78"/>
                <a:cs typeface="Simplified Arabic" pitchFamily="18" charset="-78"/>
              </a:rPr>
              <a:t>تأخذ حكم (الاستهلاك).</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382000" cy="15922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457200" indent="-457200" algn="just">
              <a:lnSpc>
                <a:spcPct val="200000"/>
              </a:lnSpc>
              <a:buFont typeface="Courier New" pitchFamily="49" charset="0"/>
              <a:buChar char="o"/>
              <a:defRPr/>
            </a:pPr>
            <a:r>
              <a:rPr lang="ar-JO" sz="2600" b="1" dirty="0" smtClean="0">
                <a:solidFill>
                  <a:srgbClr val="C00000"/>
                </a:solidFill>
                <a:latin typeface="Simplified Arabic" pitchFamily="18" charset="-78"/>
                <a:cs typeface="Simplified Arabic" pitchFamily="18" charset="-78"/>
              </a:rPr>
              <a:t>والسؤال المتبادر للذهن: إلى أيّ مدى يعتبر هذا الافتراض قريبا</a:t>
            </a:r>
            <a:r>
              <a:rPr lang="ar-KW" sz="2600" b="1" dirty="0" smtClean="0">
                <a:solidFill>
                  <a:srgbClr val="C00000"/>
                </a:solidFill>
                <a:latin typeface="Simplified Arabic" pitchFamily="18" charset="-78"/>
                <a:cs typeface="Simplified Arabic" pitchFamily="18" charset="-78"/>
              </a:rPr>
              <a:t>ً</a:t>
            </a:r>
            <a:r>
              <a:rPr lang="ar-JO" sz="2600" b="1" dirty="0" smtClean="0">
                <a:solidFill>
                  <a:srgbClr val="C00000"/>
                </a:solidFill>
                <a:latin typeface="Simplified Arabic" pitchFamily="18" charset="-78"/>
                <a:cs typeface="Simplified Arabic" pitchFamily="18" charset="-78"/>
              </a:rPr>
              <a:t> من حقيقة وواقع ما يجري في التصنيع الغذائي؟  </a:t>
            </a:r>
            <a:endParaRPr lang="en-US" sz="2600" b="1" dirty="0" smtClean="0">
              <a:solidFill>
                <a:srgbClr val="C00000"/>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875" y="739775"/>
            <a:ext cx="8645525" cy="84613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lnSpc>
                <a:spcPct val="200000"/>
              </a:lnSpc>
              <a:defRPr/>
            </a:pPr>
            <a:r>
              <a:rPr lang="ar-KW" sz="2800" b="1" dirty="0" smtClean="0">
                <a:solidFill>
                  <a:srgbClr val="C00000"/>
                </a:solidFill>
                <a:latin typeface="Simplified Arabic" pitchFamily="18" charset="-78"/>
                <a:cs typeface="Simplified Arabic" pitchFamily="18" charset="-78"/>
              </a:rPr>
              <a:t>1. </a:t>
            </a:r>
            <a:r>
              <a:rPr lang="ar-SA" sz="2800" b="1" dirty="0" smtClean="0">
                <a:solidFill>
                  <a:srgbClr val="C00000"/>
                </a:solidFill>
                <a:latin typeface="Simplified Arabic" pitchFamily="18" charset="-78"/>
                <a:cs typeface="Simplified Arabic" pitchFamily="18" charset="-78"/>
              </a:rPr>
              <a:t>فيما يخص الاستحالة</a:t>
            </a:r>
            <a:endParaRPr lang="ar-KW" sz="2800" b="1" dirty="0" smtClean="0">
              <a:solidFill>
                <a:srgbClr val="C00000"/>
              </a:solidFill>
              <a:latin typeface="Simplified Arabic" pitchFamily="18" charset="-78"/>
              <a:cs typeface="Simplified Arabic" pitchFamily="18" charset="-78"/>
            </a:endParaRPr>
          </a:p>
        </p:txBody>
      </p:sp>
      <p:sp>
        <p:nvSpPr>
          <p:cNvPr id="38915" name="Rectangle 1"/>
          <p:cNvSpPr>
            <a:spLocks noChangeArrowheads="1"/>
          </p:cNvSpPr>
          <p:nvPr/>
        </p:nvSpPr>
        <p:spPr bwMode="auto">
          <a:xfrm>
            <a:off x="0" y="0"/>
            <a:ext cx="9144000" cy="663575"/>
          </a:xfrm>
          <a:prstGeom prst="rect">
            <a:avLst/>
          </a:prstGeom>
          <a:solidFill>
            <a:srgbClr val="00B050"/>
          </a:solidFill>
          <a:ln w="9525">
            <a:noFill/>
            <a:miter lim="800000"/>
            <a:headEnd/>
            <a:tailEnd/>
          </a:ln>
        </p:spPr>
        <p:txBody>
          <a:bodyPr>
            <a:spAutoFit/>
          </a:bodyPr>
          <a:lstStyle/>
          <a:p>
            <a:pPr algn="r" rtl="1">
              <a:lnSpc>
                <a:spcPct val="150000"/>
              </a:lnSpc>
            </a:pPr>
            <a:r>
              <a:rPr lang="ar-SA" sz="2700" b="1">
                <a:solidFill>
                  <a:schemeClr val="bg1"/>
                </a:solidFill>
                <a:latin typeface="Simplified Arabic" pitchFamily="18" charset="-78"/>
                <a:cs typeface="Simplified Arabic" pitchFamily="18" charset="-78"/>
              </a:rPr>
              <a:t>المنطلقات التي اعتُمد عليها </a:t>
            </a:r>
            <a:r>
              <a:rPr lang="ar-KW" sz="2700" b="1">
                <a:solidFill>
                  <a:schemeClr val="bg1"/>
                </a:solidFill>
                <a:latin typeface="Simplified Arabic" pitchFamily="18" charset="-78"/>
                <a:cs typeface="Simplified Arabic" pitchFamily="18" charset="-78"/>
              </a:rPr>
              <a:t>العلماء المعاصرون </a:t>
            </a:r>
            <a:r>
              <a:rPr lang="ar-SA" sz="2700" b="1">
                <a:solidFill>
                  <a:schemeClr val="bg1"/>
                </a:solidFill>
                <a:latin typeface="Simplified Arabic" pitchFamily="18" charset="-78"/>
                <a:cs typeface="Simplified Arabic" pitchFamily="18" charset="-78"/>
              </a:rPr>
              <a:t>في الوصول إلى هذه </a:t>
            </a:r>
            <a:r>
              <a:rPr lang="ar-KW" sz="2700" b="1">
                <a:solidFill>
                  <a:schemeClr val="bg1"/>
                </a:solidFill>
                <a:latin typeface="Simplified Arabic" pitchFamily="18" charset="-78"/>
                <a:cs typeface="Simplified Arabic" pitchFamily="18" charset="-78"/>
              </a:rPr>
              <a:t>الإفتراضات</a:t>
            </a:r>
          </a:p>
        </p:txBody>
      </p:sp>
      <p:sp>
        <p:nvSpPr>
          <p:cNvPr id="4" name="Rectangle 3"/>
          <p:cNvSpPr/>
          <p:nvPr/>
        </p:nvSpPr>
        <p:spPr>
          <a:xfrm>
            <a:off x="269875" y="1773238"/>
            <a:ext cx="8645525" cy="257016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lnSpc>
                <a:spcPct val="200000"/>
              </a:lnSpc>
              <a:defRPr/>
            </a:pPr>
            <a:r>
              <a:rPr lang="ar-KW" sz="2800" b="1" dirty="0" smtClean="0">
                <a:latin typeface="Simplified Arabic" pitchFamily="18" charset="-78"/>
                <a:cs typeface="Simplified Arabic" pitchFamily="18" charset="-78"/>
              </a:rPr>
              <a:t>ا</a:t>
            </a:r>
            <a:r>
              <a:rPr lang="ar-SA" sz="2800" b="1" dirty="0" smtClean="0">
                <a:latin typeface="Simplified Arabic" pitchFamily="18" charset="-78"/>
                <a:cs typeface="Simplified Arabic" pitchFamily="18" charset="-78"/>
              </a:rPr>
              <a:t>لمتتبع </a:t>
            </a:r>
            <a:r>
              <a:rPr lang="ar-SA" sz="2800" b="1" dirty="0">
                <a:latin typeface="Simplified Arabic" pitchFamily="18" charset="-78"/>
                <a:cs typeface="Simplified Arabic" pitchFamily="18" charset="-78"/>
              </a:rPr>
              <a:t>لما يقوله العلماء المعاصرون بشأن استحالة المواد المحرمة والنجسة يجد أنهم يعتمدون في الحكم على الاستحالة بناء على منطلقين اثنين</a:t>
            </a:r>
            <a:r>
              <a:rPr lang="ar-SA" sz="2800" b="1" dirty="0" smtClean="0">
                <a:latin typeface="Simplified Arabic" pitchFamily="18" charset="-78"/>
                <a:cs typeface="Simplified Arabic" pitchFamily="18" charset="-78"/>
              </a:rPr>
              <a:t>:</a:t>
            </a:r>
            <a:endParaRPr lang="ar-KW" sz="2800" b="1" dirty="0" smtClean="0">
              <a:ln w="1905"/>
              <a:solidFill>
                <a:srgbClr val="C00000"/>
              </a:solidFill>
              <a:latin typeface="Simplified Arabic" pitchFamily="18" charset="-78"/>
              <a:cs typeface="Simplified Arabic" pitchFamily="18" charset="-78"/>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45525" cy="32924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lnSpc>
                <a:spcPct val="200000"/>
              </a:lnSpc>
              <a:defRPr/>
            </a:pPr>
            <a:r>
              <a:rPr lang="ar-SA" sz="2600" b="1" dirty="0" smtClean="0">
                <a:ln w="1905"/>
                <a:solidFill>
                  <a:srgbClr val="C00000"/>
                </a:solidFill>
                <a:latin typeface="Simplified Arabic" pitchFamily="18" charset="-78"/>
                <a:cs typeface="Simplified Arabic" pitchFamily="18" charset="-78"/>
              </a:rPr>
              <a:t>الأول</a:t>
            </a:r>
            <a:r>
              <a:rPr lang="ar-SA" sz="2600" b="1" dirty="0">
                <a:ln w="1905"/>
                <a:solidFill>
                  <a:srgbClr val="C00000"/>
                </a:solidFill>
                <a:latin typeface="Simplified Arabic" pitchFamily="18" charset="-78"/>
                <a:cs typeface="Simplified Arabic" pitchFamily="18" charset="-78"/>
              </a:rPr>
              <a:t>:</a:t>
            </a:r>
            <a:r>
              <a:rPr lang="ar-SA" sz="2600" b="1" dirty="0">
                <a:solidFill>
                  <a:srgbClr val="C00000"/>
                </a:solidFill>
                <a:latin typeface="Simplified Arabic" pitchFamily="18" charset="-78"/>
                <a:cs typeface="Simplified Arabic" pitchFamily="18" charset="-78"/>
              </a:rPr>
              <a:t> التركيز على التحولات التي تطرأ على المادة النجسة أو المحرمة ومدى تغيير خصائصها وصفاتها وتسميتها.</a:t>
            </a:r>
            <a:endParaRPr lang="ar-KW" sz="2600" b="1" dirty="0">
              <a:solidFill>
                <a:srgbClr val="C00000"/>
              </a:solidFill>
              <a:latin typeface="Simplified Arabic" pitchFamily="18" charset="-78"/>
              <a:cs typeface="Simplified Arabic" pitchFamily="18" charset="-78"/>
            </a:endParaRPr>
          </a:p>
          <a:p>
            <a:pPr algn="just">
              <a:lnSpc>
                <a:spcPct val="200000"/>
              </a:lnSpc>
              <a:defRPr/>
            </a:pPr>
            <a:r>
              <a:rPr lang="ar-SA" sz="2600" b="1" dirty="0">
                <a:solidFill>
                  <a:srgbClr val="008000"/>
                </a:solidFill>
                <a:latin typeface="Simplified Arabic" pitchFamily="18" charset="-78"/>
                <a:cs typeface="Simplified Arabic" pitchFamily="18" charset="-78"/>
              </a:rPr>
              <a:t>(وهؤلاء يعتبرون عدم إمكانية العودة إلى أصل المادة سبب كافٍ للحكم بالاستحالة</a:t>
            </a:r>
            <a:r>
              <a:rPr lang="ar-SA" sz="2600" b="1" dirty="0" smtClean="0">
                <a:solidFill>
                  <a:srgbClr val="008000"/>
                </a:solidFill>
                <a:latin typeface="Simplified Arabic" pitchFamily="18" charset="-78"/>
                <a:cs typeface="Simplified Arabic" pitchFamily="18" charset="-78"/>
              </a:rPr>
              <a:t>).</a:t>
            </a:r>
            <a:endParaRPr lang="ar-KW" sz="2600" b="1" dirty="0" smtClean="0">
              <a:solidFill>
                <a:srgbClr val="008000"/>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645525" cy="169227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lnSpc>
                <a:spcPct val="200000"/>
              </a:lnSpc>
              <a:defRPr/>
            </a:pPr>
            <a:r>
              <a:rPr lang="ar-SA" sz="2600" b="1" dirty="0" smtClean="0">
                <a:ln w="1905"/>
                <a:solidFill>
                  <a:srgbClr val="C00000"/>
                </a:solidFill>
                <a:latin typeface="Simplified Arabic" pitchFamily="18" charset="-78"/>
                <a:cs typeface="Simplified Arabic" pitchFamily="18" charset="-78"/>
              </a:rPr>
              <a:t>الثاني</a:t>
            </a:r>
            <a:r>
              <a:rPr lang="ar-SA" sz="2600" b="1" dirty="0">
                <a:ln w="1905"/>
                <a:solidFill>
                  <a:srgbClr val="C00000"/>
                </a:solidFill>
                <a:latin typeface="Simplified Arabic" pitchFamily="18" charset="-78"/>
                <a:cs typeface="Simplified Arabic" pitchFamily="18" charset="-78"/>
              </a:rPr>
              <a:t>:</a:t>
            </a:r>
            <a:r>
              <a:rPr lang="ar-SA" sz="2600" b="1" dirty="0">
                <a:solidFill>
                  <a:srgbClr val="C00000"/>
                </a:solidFill>
                <a:latin typeface="Simplified Arabic" pitchFamily="18" charset="-78"/>
                <a:cs typeface="Simplified Arabic" pitchFamily="18" charset="-78"/>
              </a:rPr>
              <a:t> تتبع مصدر</a:t>
            </a:r>
            <a:r>
              <a:rPr lang="ar-KW" sz="2600" b="1" dirty="0">
                <a:solidFill>
                  <a:srgbClr val="C00000"/>
                </a:solidFill>
                <a:latin typeface="Simplified Arabic" pitchFamily="18" charset="-78"/>
                <a:cs typeface="Simplified Arabic" pitchFamily="18" charset="-78"/>
              </a:rPr>
              <a:t> </a:t>
            </a:r>
            <a:r>
              <a:rPr lang="ar-SA" sz="2600" b="1" dirty="0">
                <a:solidFill>
                  <a:srgbClr val="C00000"/>
                </a:solidFill>
                <a:latin typeface="Simplified Arabic" pitchFamily="18" charset="-78"/>
                <a:cs typeface="Simplified Arabic" pitchFamily="18" charset="-78"/>
              </a:rPr>
              <a:t>المادة النجسة لمعرفة نوع الحيوان الذي تنتمي إليه.</a:t>
            </a:r>
          </a:p>
          <a:p>
            <a:pPr>
              <a:lnSpc>
                <a:spcPct val="200000"/>
              </a:lnSpc>
              <a:defRPr/>
            </a:pPr>
            <a:r>
              <a:rPr lang="ar-SA" sz="2600" b="1" dirty="0">
                <a:solidFill>
                  <a:srgbClr val="008000"/>
                </a:solidFill>
                <a:latin typeface="Simplified Arabic" pitchFamily="18" charset="-78"/>
                <a:cs typeface="Simplified Arabic" pitchFamily="18" charset="-78"/>
              </a:rPr>
              <a:t>(وهؤلاء يرون أنّ عدم إمكان معرفة المصدر دليل كافٍ على </a:t>
            </a:r>
            <a:r>
              <a:rPr lang="ar-SA" sz="2600" b="1" dirty="0" smtClean="0">
                <a:solidFill>
                  <a:srgbClr val="008000"/>
                </a:solidFill>
                <a:latin typeface="Simplified Arabic" pitchFamily="18" charset="-78"/>
                <a:cs typeface="Simplified Arabic" pitchFamily="18" charset="-78"/>
              </a:rPr>
              <a:t>استحالته). </a:t>
            </a:r>
            <a:endParaRPr lang="en-US" sz="2600" b="1" dirty="0">
              <a:solidFill>
                <a:srgbClr val="008000"/>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0350" y="76200"/>
            <a:ext cx="3194050" cy="60960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defRPr/>
            </a:pPr>
            <a:r>
              <a:rPr lang="ar-KW" sz="2600" b="1" dirty="0" smtClean="0">
                <a:ln w="1905"/>
                <a:solidFill>
                  <a:srgbClr val="C00000"/>
                </a:solidFill>
                <a:latin typeface="Simplified Arabic" pitchFamily="18" charset="-78"/>
                <a:cs typeface="Simplified Arabic" pitchFamily="18" charset="-78"/>
              </a:rPr>
              <a:t>2. </a:t>
            </a:r>
            <a:r>
              <a:rPr lang="ar-SA" sz="2600" b="1" dirty="0" smtClean="0">
                <a:ln w="1905"/>
                <a:solidFill>
                  <a:srgbClr val="C00000"/>
                </a:solidFill>
                <a:latin typeface="Simplified Arabic" pitchFamily="18" charset="-78"/>
                <a:cs typeface="Simplified Arabic" pitchFamily="18" charset="-78"/>
              </a:rPr>
              <a:t>فيما يخص الاستهلاك</a:t>
            </a:r>
            <a:endParaRPr lang="ar-SA" sz="2600" b="1" dirty="0" smtClean="0">
              <a:latin typeface="Simplified Arabic" pitchFamily="18" charset="-78"/>
              <a:cs typeface="Simplified Arabic" pitchFamily="18" charset="-78"/>
            </a:endParaRPr>
          </a:p>
        </p:txBody>
      </p:sp>
      <p:sp>
        <p:nvSpPr>
          <p:cNvPr id="6" name="Rectangle 5"/>
          <p:cNvSpPr>
            <a:spLocks noChangeArrowheads="1"/>
          </p:cNvSpPr>
          <p:nvPr/>
        </p:nvSpPr>
        <p:spPr bwMode="auto">
          <a:xfrm>
            <a:off x="609600" y="862013"/>
            <a:ext cx="7924800" cy="3192462"/>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SA" sz="2600" b="1">
                <a:latin typeface="Simplified Arabic" pitchFamily="18" charset="-78"/>
                <a:cs typeface="Simplified Arabic" pitchFamily="18" charset="-78"/>
              </a:rPr>
              <a:t>المتتبع لما يقوله كثير من العلماء المعاصرين بشأن استهلاك المواد المحرمة والنجسة يجد أنّهم يُركّزون على النظر للاستهلاك من منطلق</a:t>
            </a:r>
            <a:r>
              <a:rPr lang="ar-SA" sz="2600" b="1">
                <a:solidFill>
                  <a:srgbClr val="C00000"/>
                </a:solidFill>
                <a:latin typeface="Simplified Arabic" pitchFamily="18" charset="-78"/>
                <a:cs typeface="Simplified Arabic" pitchFamily="18" charset="-78"/>
              </a:rPr>
              <a:t> الكمّ </a:t>
            </a:r>
            <a:r>
              <a:rPr lang="ar-SA" sz="2600" b="1">
                <a:latin typeface="Simplified Arabic" pitchFamily="18" charset="-78"/>
                <a:cs typeface="Simplified Arabic" pitchFamily="18" charset="-78"/>
              </a:rPr>
              <a:t>باعتبار أنّ النسب القليلة الضئيلة التي تُضاف للأغذية هي نسب تأخذ </a:t>
            </a:r>
            <a:r>
              <a:rPr lang="ar-SA" sz="2600" b="1">
                <a:solidFill>
                  <a:srgbClr val="C00000"/>
                </a:solidFill>
                <a:latin typeface="Simplified Arabic" pitchFamily="18" charset="-78"/>
                <a:cs typeface="Simplified Arabic" pitchFamily="18" charset="-78"/>
              </a:rPr>
              <a:t>حكم النادر الذي لا حكم له</a:t>
            </a:r>
            <a:r>
              <a:rPr lang="ar-KW" sz="2600" b="1">
                <a:latin typeface="Simplified Arabic" pitchFamily="18" charset="-78"/>
                <a:cs typeface="Simplified Arabic" pitchFamily="18" charset="-78"/>
              </a:rPr>
              <a:t>.</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76200" y="387350"/>
            <a:ext cx="8915400" cy="830263"/>
          </a:xfrm>
          <a:prstGeom prst="rect">
            <a:avLst/>
          </a:prstGeom>
          <a:solidFill>
            <a:srgbClr val="00B050"/>
          </a:solidFill>
          <a:ln w="9525">
            <a:noFill/>
            <a:miter lim="800000"/>
            <a:headEnd/>
            <a:tailEnd/>
          </a:ln>
        </p:spPr>
        <p:txBody>
          <a:bodyPr>
            <a:spAutoFit/>
          </a:bodyPr>
          <a:lstStyle/>
          <a:p>
            <a:pPr algn="just" rtl="1">
              <a:lnSpc>
                <a:spcPct val="150000"/>
              </a:lnSpc>
              <a:spcBef>
                <a:spcPts val="600"/>
              </a:spcBef>
            </a:pPr>
            <a:r>
              <a:rPr lang="ar-KW" sz="3200" b="1">
                <a:solidFill>
                  <a:schemeClr val="bg1"/>
                </a:solidFill>
                <a:latin typeface="Simplified Arabic" pitchFamily="18" charset="-78"/>
                <a:cs typeface="Simplified Arabic" pitchFamily="18" charset="-78"/>
              </a:rPr>
              <a:t>المجال</a:t>
            </a:r>
            <a:r>
              <a:rPr lang="ar-KW" sz="2800" b="1">
                <a:solidFill>
                  <a:schemeClr val="bg1"/>
                </a:solidFill>
                <a:latin typeface="Simplified Arabic" pitchFamily="18" charset="-78"/>
                <a:cs typeface="Simplified Arabic" pitchFamily="18" charset="-78"/>
              </a:rPr>
              <a:t>:</a:t>
            </a:r>
            <a:endParaRPr lang="en-US" sz="2800" b="1">
              <a:solidFill>
                <a:schemeClr val="bg1"/>
              </a:solidFill>
              <a:latin typeface="Simplified Arabic" pitchFamily="18" charset="-78"/>
              <a:cs typeface="Simplified Arabic" pitchFamily="18" charset="-78"/>
            </a:endParaRPr>
          </a:p>
        </p:txBody>
      </p:sp>
      <p:sp>
        <p:nvSpPr>
          <p:cNvPr id="5" name="Rectangle 4"/>
          <p:cNvSpPr>
            <a:spLocks noChangeArrowheads="1"/>
          </p:cNvSpPr>
          <p:nvPr/>
        </p:nvSpPr>
        <p:spPr bwMode="auto">
          <a:xfrm>
            <a:off x="457200" y="1363663"/>
            <a:ext cx="8229600" cy="2085975"/>
          </a:xfrm>
          <a:prstGeom prst="rect">
            <a:avLst/>
          </a:prstGeom>
          <a:solidFill>
            <a:schemeClr val="bg1">
              <a:lumMod val="95000"/>
            </a:schemeClr>
          </a:solidFill>
          <a:ln w="9525">
            <a:noFill/>
            <a:miter lim="800000"/>
            <a:headEnd/>
            <a:tailEnd/>
          </a:ln>
        </p:spPr>
        <p:txBody>
          <a:bodyPr>
            <a:spAutoFit/>
          </a:bodyPr>
          <a:lstStyle/>
          <a:p>
            <a:pPr algn="just" rtl="1">
              <a:lnSpc>
                <a:spcPct val="250000"/>
              </a:lnSpc>
              <a:spcBef>
                <a:spcPts val="600"/>
              </a:spcBef>
              <a:defRPr/>
            </a:pPr>
            <a:r>
              <a:rPr lang="ar-KW" sz="2800" b="1" dirty="0">
                <a:latin typeface="Simplified Arabic" pitchFamily="18" charset="-78"/>
                <a:cs typeface="Simplified Arabic" pitchFamily="18" charset="-78"/>
              </a:rPr>
              <a:t>يهدف هذا العرض تبسيط المفهوم الفقهي للإستحالة والمصطلحات المتعلقة بها.</a:t>
            </a:r>
            <a:endParaRPr lang="en-US" sz="2800" b="1" dirty="0">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609600" y="685800"/>
            <a:ext cx="7924800" cy="239236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SA" sz="2600" b="1">
                <a:solidFill>
                  <a:srgbClr val="C00000"/>
                </a:solidFill>
                <a:latin typeface="Simplified Arabic" pitchFamily="18" charset="-78"/>
                <a:cs typeface="Simplified Arabic" pitchFamily="18" charset="-78"/>
              </a:rPr>
              <a:t>بمعنى </a:t>
            </a:r>
            <a:r>
              <a:rPr lang="ar-KW" sz="2600" b="1">
                <a:solidFill>
                  <a:srgbClr val="C00000"/>
                </a:solidFill>
                <a:latin typeface="Simplified Arabic" pitchFamily="18" charset="-78"/>
                <a:cs typeface="Simplified Arabic" pitchFamily="18" charset="-78"/>
              </a:rPr>
              <a:t>هل </a:t>
            </a:r>
            <a:r>
              <a:rPr lang="ar-SA" sz="2600" b="1">
                <a:solidFill>
                  <a:srgbClr val="C00000"/>
                </a:solidFill>
                <a:latin typeface="Simplified Arabic" pitchFamily="18" charset="-78"/>
                <a:cs typeface="Simplified Arabic" pitchFamily="18" charset="-78"/>
              </a:rPr>
              <a:t>أنّ</a:t>
            </a:r>
            <a:r>
              <a:rPr lang="ar-KW" sz="2600" b="1">
                <a:solidFill>
                  <a:srgbClr val="C00000"/>
                </a:solidFill>
                <a:latin typeface="Simplified Arabic" pitchFamily="18" charset="-78"/>
                <a:cs typeface="Simplified Arabic" pitchFamily="18" charset="-78"/>
              </a:rPr>
              <a:t> هذه النسب الضئيلة</a:t>
            </a:r>
            <a:r>
              <a:rPr lang="ar-SA" sz="2600" b="1">
                <a:solidFill>
                  <a:srgbClr val="C00000"/>
                </a:solidFill>
                <a:latin typeface="Simplified Arabic" pitchFamily="18" charset="-78"/>
                <a:cs typeface="Simplified Arabic" pitchFamily="18" charset="-78"/>
              </a:rPr>
              <a:t> </a:t>
            </a:r>
            <a:r>
              <a:rPr lang="ar-KW" sz="2600" b="1">
                <a:solidFill>
                  <a:srgbClr val="C00000"/>
                </a:solidFill>
                <a:latin typeface="Simplified Arabic" pitchFamily="18" charset="-78"/>
                <a:cs typeface="Simplified Arabic" pitchFamily="18" charset="-78"/>
              </a:rPr>
              <a:t>يمكنها أن </a:t>
            </a:r>
            <a:r>
              <a:rPr lang="ar-SA" sz="2600" b="1">
                <a:solidFill>
                  <a:srgbClr val="C00000"/>
                </a:solidFill>
                <a:latin typeface="Simplified Arabic" pitchFamily="18" charset="-78"/>
                <a:cs typeface="Simplified Arabic" pitchFamily="18" charset="-78"/>
              </a:rPr>
              <a:t>تُعطى حكم الاستهلاك المعتبر شرعاً والذي ينقل الحكم من الحرمة إلى الحلّ اعتماداً على الكمّ القليل؟</a:t>
            </a:r>
            <a:endParaRPr lang="ar-KW" sz="2600" b="1">
              <a:solidFill>
                <a:srgbClr val="C00000"/>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422275" y="958850"/>
            <a:ext cx="8340725" cy="159226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600" b="1">
                <a:solidFill>
                  <a:srgbClr val="0070C0"/>
                </a:solidFill>
                <a:latin typeface="Simplified Arabic" pitchFamily="18" charset="-78"/>
                <a:cs typeface="Simplified Arabic" pitchFamily="18" charset="-78"/>
              </a:rPr>
              <a:t>و</a:t>
            </a:r>
            <a:r>
              <a:rPr lang="ar-DZ" sz="2600" b="1">
                <a:solidFill>
                  <a:srgbClr val="0070C0"/>
                </a:solidFill>
                <a:latin typeface="Simplified Arabic" pitchFamily="18" charset="-78"/>
                <a:cs typeface="Simplified Arabic" pitchFamily="18" charset="-78"/>
              </a:rPr>
              <a:t>هل </a:t>
            </a:r>
            <a:r>
              <a:rPr lang="ar-SA" sz="2600" b="1">
                <a:solidFill>
                  <a:srgbClr val="0070C0"/>
                </a:solidFill>
                <a:latin typeface="Simplified Arabic" pitchFamily="18" charset="-78"/>
                <a:cs typeface="Simplified Arabic" pitchFamily="18" charset="-78"/>
              </a:rPr>
              <a:t>الضابط في الاستهلاك </a:t>
            </a:r>
            <a:r>
              <a:rPr lang="ar-KW" sz="2600" b="1">
                <a:solidFill>
                  <a:srgbClr val="0070C0"/>
                </a:solidFill>
                <a:latin typeface="Simplified Arabic" pitchFamily="18" charset="-78"/>
                <a:cs typeface="Simplified Arabic" pitchFamily="18" charset="-78"/>
              </a:rPr>
              <a:t>و</a:t>
            </a:r>
            <a:r>
              <a:rPr lang="ar-DZ" sz="2600" b="1">
                <a:solidFill>
                  <a:srgbClr val="0070C0"/>
                </a:solidFill>
                <a:latin typeface="Simplified Arabic" pitchFamily="18" charset="-78"/>
                <a:cs typeface="Simplified Arabic" pitchFamily="18" charset="-78"/>
              </a:rPr>
              <a:t>مدار الحكم في</a:t>
            </a:r>
            <a:r>
              <a:rPr lang="ar-KW" sz="2600" b="1">
                <a:solidFill>
                  <a:srgbClr val="0070C0"/>
                </a:solidFill>
                <a:latin typeface="Simplified Arabic" pitchFamily="18" charset="-78"/>
                <a:cs typeface="Simplified Arabic" pitchFamily="18" charset="-78"/>
              </a:rPr>
              <a:t>ه</a:t>
            </a:r>
            <a:r>
              <a:rPr lang="ar-DZ" sz="2600" b="1">
                <a:solidFill>
                  <a:srgbClr val="0070C0"/>
                </a:solidFill>
                <a:latin typeface="Simplified Arabic" pitchFamily="18" charset="-78"/>
                <a:cs typeface="Simplified Arabic" pitchFamily="18" charset="-78"/>
              </a:rPr>
              <a:t> هو الكمّ أم الأثر الذي تتركه المادة النجسة أو المُحرمة؟</a:t>
            </a:r>
            <a:endParaRPr lang="ar-KW" sz="2600" b="1">
              <a:solidFill>
                <a:srgbClr val="0070C0"/>
              </a:solidFill>
              <a:latin typeface="Simplified Arabic" pitchFamily="18" charset="-78"/>
              <a:cs typeface="Simplified Arabic" pitchFamily="18" charset="-78"/>
            </a:endParaRPr>
          </a:p>
        </p:txBody>
      </p:sp>
      <p:sp>
        <p:nvSpPr>
          <p:cNvPr id="44035" name="Rectangle 6"/>
          <p:cNvSpPr>
            <a:spLocks noChangeArrowheads="1"/>
          </p:cNvSpPr>
          <p:nvPr/>
        </p:nvSpPr>
        <p:spPr bwMode="auto">
          <a:xfrm>
            <a:off x="422275" y="76200"/>
            <a:ext cx="8340725" cy="79216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SA" sz="2600" b="1">
                <a:solidFill>
                  <a:srgbClr val="C00000"/>
                </a:solidFill>
                <a:latin typeface="Simplified Arabic" pitchFamily="18" charset="-78"/>
                <a:cs typeface="Simplified Arabic" pitchFamily="18" charset="-78"/>
              </a:rPr>
              <a:t>فإلى أيّ مدى يمكن أن يكون ذلك دقيقاً؟</a:t>
            </a:r>
            <a:endParaRPr lang="ar-KW" sz="2600" b="1">
              <a:solidFill>
                <a:srgbClr val="C00000"/>
              </a:solidFill>
              <a:latin typeface="Simplified Arabic" pitchFamily="18" charset="-78"/>
              <a:cs typeface="Simplified Arabic" pitchFamily="18" charset="-78"/>
            </a:endParaRPr>
          </a:p>
        </p:txBody>
      </p:sp>
      <p:sp>
        <p:nvSpPr>
          <p:cNvPr id="5" name="Rectangle 5"/>
          <p:cNvSpPr>
            <a:spLocks noChangeArrowheads="1"/>
          </p:cNvSpPr>
          <p:nvPr/>
        </p:nvSpPr>
        <p:spPr bwMode="auto">
          <a:xfrm>
            <a:off x="422275" y="2903538"/>
            <a:ext cx="8340725" cy="1592262"/>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600" b="1">
                <a:solidFill>
                  <a:srgbClr val="0070C0"/>
                </a:solidFill>
                <a:latin typeface="Simplified Arabic" pitchFamily="18" charset="-78"/>
                <a:cs typeface="Simplified Arabic" pitchFamily="18" charset="-78"/>
              </a:rPr>
              <a:t>و</a:t>
            </a:r>
            <a:r>
              <a:rPr lang="ar-SA" sz="2600" b="1">
                <a:solidFill>
                  <a:srgbClr val="0070C0"/>
                </a:solidFill>
                <a:latin typeface="Simplified Arabic" pitchFamily="18" charset="-78"/>
                <a:cs typeface="Simplified Arabic" pitchFamily="18" charset="-78"/>
              </a:rPr>
              <a:t>هل من الدقة النظر للاستهلاك من منظور النسب الضئيلة دون الأخذ بعين الاعتبار</a:t>
            </a:r>
            <a:r>
              <a:rPr lang="ar-KW" sz="2600" b="1">
                <a:solidFill>
                  <a:srgbClr val="0070C0"/>
                </a:solidFill>
                <a:latin typeface="Simplified Arabic" pitchFamily="18" charset="-78"/>
                <a:cs typeface="Simplified Arabic" pitchFamily="18" charset="-78"/>
              </a:rPr>
              <a:t> </a:t>
            </a:r>
            <a:r>
              <a:rPr lang="ar-SA" sz="2600" b="1">
                <a:solidFill>
                  <a:srgbClr val="0070C0"/>
                </a:solidFill>
                <a:latin typeface="Simplified Arabic" pitchFamily="18" charset="-78"/>
                <a:cs typeface="Simplified Arabic" pitchFamily="18" charset="-78"/>
              </a:rPr>
              <a:t>الأثر</a:t>
            </a:r>
            <a:r>
              <a:rPr lang="ar-KW" sz="2600" b="1">
                <a:solidFill>
                  <a:srgbClr val="0070C0"/>
                </a:solidFill>
                <a:latin typeface="Simplified Arabic" pitchFamily="18" charset="-78"/>
                <a:cs typeface="Simplified Arabic" pitchFamily="18" charset="-78"/>
              </a:rPr>
              <a:t> </a:t>
            </a:r>
            <a:r>
              <a:rPr lang="ar-SA" sz="2600" b="1">
                <a:solidFill>
                  <a:srgbClr val="0070C0"/>
                </a:solidFill>
                <a:latin typeface="Simplified Arabic" pitchFamily="18" charset="-78"/>
                <a:cs typeface="Simplified Arabic" pitchFamily="18" charset="-78"/>
              </a:rPr>
              <a:t>الذي تحدثه؟</a:t>
            </a:r>
            <a:endParaRPr lang="ar-KW" sz="2600" b="1">
              <a:solidFill>
                <a:srgbClr val="0070C0"/>
              </a:solidFill>
              <a:latin typeface="Simplified Arabic" pitchFamily="18" charset="-78"/>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381000" y="533400"/>
            <a:ext cx="8340725" cy="846138"/>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DZ" sz="2800" b="1">
                <a:solidFill>
                  <a:srgbClr val="FF0000"/>
                </a:solidFill>
                <a:latin typeface="Simplified Arabic" pitchFamily="18" charset="-78"/>
                <a:cs typeface="Simplified Arabic" pitchFamily="18" charset="-78"/>
              </a:rPr>
              <a:t>مناط الحكم في الاستهلاك لا بدّ وأن يرتبط بالأثر</a:t>
            </a:r>
            <a:r>
              <a:rPr lang="ar-KW" sz="2800" b="1">
                <a:solidFill>
                  <a:srgbClr val="FF0000"/>
                </a:solidFill>
                <a:latin typeface="Simplified Arabic" pitchFamily="18" charset="-78"/>
                <a:cs typeface="Simplified Arabic" pitchFamily="18" charset="-78"/>
              </a:rPr>
              <a:t> </a:t>
            </a:r>
            <a:r>
              <a:rPr lang="ar-DZ" sz="2800" b="1">
                <a:solidFill>
                  <a:srgbClr val="FF0000"/>
                </a:solidFill>
                <a:latin typeface="Simplified Arabic" pitchFamily="18" charset="-78"/>
                <a:cs typeface="Simplified Arabic" pitchFamily="18" charset="-78"/>
              </a:rPr>
              <a:t>لا بالكمّ فقط</a:t>
            </a:r>
            <a:r>
              <a:rPr lang="ar-SA" sz="2800" b="1">
                <a:solidFill>
                  <a:srgbClr val="FF0000"/>
                </a:solidFill>
                <a:latin typeface="Simplified Arabic" pitchFamily="18" charset="-78"/>
                <a:cs typeface="Simplified Arabic" pitchFamily="18" charset="-78"/>
              </a:rPr>
              <a:t>.</a:t>
            </a:r>
            <a:r>
              <a:rPr lang="ar-DZ" sz="2800" b="1">
                <a:solidFill>
                  <a:srgbClr val="FF0000"/>
                </a:solidFill>
                <a:latin typeface="Simplified Arabic" pitchFamily="18" charset="-78"/>
                <a:cs typeface="Simplified Arabic" pitchFamily="18" charset="-78"/>
              </a:rPr>
              <a:t> </a:t>
            </a:r>
            <a:endParaRPr lang="ar-KW" sz="2800" b="1">
              <a:solidFill>
                <a:srgbClr val="FF0000"/>
              </a:solidFill>
              <a:latin typeface="Simplified Arabic" pitchFamily="18" charset="-78"/>
              <a:cs typeface="Simplified Arabic" pitchFamily="18" charset="-78"/>
            </a:endParaRPr>
          </a:p>
        </p:txBody>
      </p:sp>
      <p:sp>
        <p:nvSpPr>
          <p:cNvPr id="3" name="Rectangle 5"/>
          <p:cNvSpPr>
            <a:spLocks noChangeArrowheads="1"/>
          </p:cNvSpPr>
          <p:nvPr/>
        </p:nvSpPr>
        <p:spPr bwMode="auto">
          <a:xfrm>
            <a:off x="381000" y="1749425"/>
            <a:ext cx="8340725" cy="3432175"/>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DZ" sz="2800" b="1">
                <a:solidFill>
                  <a:srgbClr val="00B050"/>
                </a:solidFill>
                <a:latin typeface="Simplified Arabic" pitchFamily="18" charset="-78"/>
                <a:cs typeface="Simplified Arabic" pitchFamily="18" charset="-78"/>
              </a:rPr>
              <a:t>من أهم الأمثلة التي تدلل على </a:t>
            </a:r>
            <a:r>
              <a:rPr lang="ar-KW" sz="2800" b="1">
                <a:solidFill>
                  <a:srgbClr val="00B050"/>
                </a:solidFill>
                <a:latin typeface="Simplified Arabic" pitchFamily="18" charset="-78"/>
                <a:cs typeface="Simplified Arabic" pitchFamily="18" charset="-78"/>
              </a:rPr>
              <a:t>ذلك </a:t>
            </a:r>
            <a:r>
              <a:rPr lang="ar-DZ" sz="2800" b="1">
                <a:solidFill>
                  <a:srgbClr val="00B050"/>
                </a:solidFill>
                <a:latin typeface="Simplified Arabic" pitchFamily="18" charset="-78"/>
                <a:cs typeface="Simplified Arabic" pitchFamily="18" charset="-78"/>
              </a:rPr>
              <a:t>المضافات الغذائية </a:t>
            </a:r>
            <a:r>
              <a:rPr lang="ar-KW" sz="2800" b="1">
                <a:solidFill>
                  <a:srgbClr val="00B050"/>
                </a:solidFill>
                <a:latin typeface="Simplified Arabic" pitchFamily="18" charset="-78"/>
                <a:cs typeface="Simplified Arabic" pitchFamily="18" charset="-78"/>
              </a:rPr>
              <a:t>والتي </a:t>
            </a:r>
            <a:r>
              <a:rPr lang="ar-DZ" sz="2800" b="1">
                <a:solidFill>
                  <a:srgbClr val="00B050"/>
                </a:solidFill>
                <a:latin typeface="Simplified Arabic" pitchFamily="18" charset="-78"/>
                <a:cs typeface="Simplified Arabic" pitchFamily="18" charset="-78"/>
              </a:rPr>
              <a:t>تُضاف بنسب ضئيلة جداً تصل إلى أجزاء من المليون، بل بالبليون أحياناً، ومع ذلك فهي تؤثر تأثيرا بالغا في الأغذية والأشربة التي تُضاف لها وإلا لما كان من مبرر لإضافتها</a:t>
            </a:r>
            <a:r>
              <a:rPr lang="ar-KW" sz="2800" b="1">
                <a:solidFill>
                  <a:srgbClr val="00B050"/>
                </a:solidFill>
                <a:latin typeface="Simplified Arabic" pitchFamily="18" charset="-78"/>
                <a:cs typeface="Simplified Arabic" pitchFamily="18" charset="-78"/>
              </a:rPr>
              <a:t>.</a:t>
            </a:r>
            <a:endParaRPr lang="en-US" sz="2800" b="1">
              <a:solidFill>
                <a:srgbClr val="00B050"/>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682750"/>
            <a:ext cx="7772400" cy="1978025"/>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lnSpc>
                <a:spcPct val="150000"/>
              </a:lnSpc>
              <a:defRPr/>
            </a:pPr>
            <a:r>
              <a:rPr lang="ar-SA" sz="2800" b="1" dirty="0">
                <a:solidFill>
                  <a:schemeClr val="bg1"/>
                </a:solidFill>
                <a:latin typeface="Simplified Arabic" pitchFamily="18" charset="-78"/>
                <a:cs typeface="Simplified Arabic" pitchFamily="18" charset="-78"/>
              </a:rPr>
              <a:t>فرضية اعتبار</a:t>
            </a:r>
            <a:r>
              <a:rPr lang="ar-KW" sz="2800" b="1" dirty="0">
                <a:solidFill>
                  <a:schemeClr val="bg1"/>
                </a:solidFill>
                <a:latin typeface="Simplified Arabic" pitchFamily="18" charset="-78"/>
                <a:cs typeface="Simplified Arabic" pitchFamily="18" charset="-78"/>
              </a:rPr>
              <a:t> </a:t>
            </a:r>
            <a:r>
              <a:rPr lang="ar-SA" sz="2800" b="1" dirty="0">
                <a:solidFill>
                  <a:schemeClr val="bg1"/>
                </a:solidFill>
                <a:latin typeface="Simplified Arabic" pitchFamily="18" charset="-78"/>
                <a:cs typeface="Simplified Arabic" pitchFamily="18" charset="-78"/>
              </a:rPr>
              <a:t>النجاسات والمحرمات طاهرة على اعتبار الاستحالة </a:t>
            </a:r>
            <a:r>
              <a:rPr lang="ar-KW" sz="2800" b="1" dirty="0">
                <a:solidFill>
                  <a:schemeClr val="bg1"/>
                </a:solidFill>
                <a:latin typeface="Simplified Arabic" pitchFamily="18" charset="-78"/>
                <a:cs typeface="Simplified Arabic" pitchFamily="18" charset="-78"/>
              </a:rPr>
              <a:t>أو الإستهلاك هي </a:t>
            </a:r>
            <a:r>
              <a:rPr lang="ar-SA" sz="2800" b="1" dirty="0">
                <a:solidFill>
                  <a:schemeClr val="bg1"/>
                </a:solidFill>
                <a:latin typeface="Simplified Arabic" pitchFamily="18" charset="-78"/>
                <a:cs typeface="Simplified Arabic" pitchFamily="18" charset="-78"/>
              </a:rPr>
              <a:t>فرضية غير دقيقة من ناحية علمية وينبغي مراجعتها</a:t>
            </a:r>
            <a:r>
              <a:rPr lang="ar-KW" sz="2800" b="1" dirty="0">
                <a:solidFill>
                  <a:schemeClr val="bg1"/>
                </a:solidFill>
                <a:latin typeface="Simplified Arabic" pitchFamily="18" charset="-78"/>
                <a:cs typeface="Simplified Arabic" pitchFamily="18" charset="-78"/>
              </a:rPr>
              <a:t>.</a:t>
            </a:r>
            <a:endParaRPr lang="ar-SA" sz="2800" dirty="0">
              <a:solidFill>
                <a:schemeClr val="bg1"/>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2738" y="381000"/>
            <a:ext cx="8648700" cy="25701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rtl="1">
              <a:lnSpc>
                <a:spcPct val="200000"/>
              </a:lnSpc>
              <a:buFont typeface="Courier New" pitchFamily="49" charset="0"/>
              <a:buChar char="o"/>
              <a:defRPr/>
            </a:pPr>
            <a:r>
              <a:rPr lang="ar-SA" sz="2800" b="1" dirty="0">
                <a:latin typeface="Simplified Arabic" pitchFamily="18" charset="-78"/>
                <a:cs typeface="Simplified Arabic" pitchFamily="18" charset="-78"/>
              </a:rPr>
              <a:t>لأنّ التغييرات التي تجري عليها هي </a:t>
            </a:r>
            <a:r>
              <a:rPr lang="ar-SA" sz="2800" b="1" dirty="0">
                <a:solidFill>
                  <a:srgbClr val="C00000"/>
                </a:solidFill>
                <a:latin typeface="Simplified Arabic" pitchFamily="18" charset="-78"/>
                <a:cs typeface="Simplified Arabic" pitchFamily="18" charset="-78"/>
              </a:rPr>
              <a:t>تغييرات جزئية وليست تامّة</a:t>
            </a:r>
            <a:r>
              <a:rPr lang="ar-SA" sz="2800" b="1" dirty="0">
                <a:latin typeface="Simplified Arabic" pitchFamily="18" charset="-78"/>
                <a:cs typeface="Simplified Arabic" pitchFamily="18" charset="-78"/>
              </a:rPr>
              <a:t>، ولا تكفي لنقل الحكم من الحرمة إلى الحلّ</a:t>
            </a:r>
            <a:r>
              <a:rPr lang="ar-KW" sz="2800" b="1" dirty="0">
                <a:latin typeface="Simplified Arabic" pitchFamily="18" charset="-78"/>
                <a:cs typeface="Simplified Arabic" pitchFamily="18" charset="-78"/>
              </a:rPr>
              <a:t>، </a:t>
            </a:r>
            <a:r>
              <a:rPr lang="ar-SA" sz="2800" b="1" dirty="0">
                <a:latin typeface="Simplified Arabic" pitchFamily="18" charset="-78"/>
                <a:cs typeface="Simplified Arabic" pitchFamily="18" charset="-78"/>
              </a:rPr>
              <a:t>على رأي من يرى أنّ </a:t>
            </a:r>
            <a:r>
              <a:rPr lang="ar-SA" sz="2800" b="1" dirty="0">
                <a:solidFill>
                  <a:srgbClr val="FF0000"/>
                </a:solidFill>
                <a:latin typeface="Simplified Arabic" pitchFamily="18" charset="-78"/>
                <a:cs typeface="Simplified Arabic" pitchFamily="18" charset="-78"/>
              </a:rPr>
              <a:t>الاستحالة</a:t>
            </a:r>
            <a:r>
              <a:rPr lang="ar-SA" sz="2800" b="1" dirty="0">
                <a:latin typeface="Simplified Arabic" pitchFamily="18" charset="-78"/>
                <a:cs typeface="Simplified Arabic" pitchFamily="18" charset="-78"/>
              </a:rPr>
              <a:t> مُطهرة للنجاسات</a:t>
            </a:r>
            <a:r>
              <a:rPr lang="ar-KW" sz="2800" b="1" dirty="0">
                <a:latin typeface="Simplified Arabic" pitchFamily="18" charset="-78"/>
                <a:cs typeface="Simplified Arabic" pitchFamily="18" charset="-78"/>
              </a:rPr>
              <a:t>.</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28600"/>
            <a:ext cx="8648700" cy="170815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rtl="1">
              <a:lnSpc>
                <a:spcPct val="200000"/>
              </a:lnSpc>
              <a:buFont typeface="Courier New" pitchFamily="49" charset="0"/>
              <a:buChar char="o"/>
              <a:defRPr/>
            </a:pPr>
            <a:r>
              <a:rPr lang="ar-KW" sz="2800" b="1" dirty="0">
                <a:latin typeface="Simplified Arabic" pitchFamily="18" charset="-78"/>
                <a:cs typeface="Simplified Arabic" pitchFamily="18" charset="-78"/>
              </a:rPr>
              <a:t>و</a:t>
            </a:r>
            <a:r>
              <a:rPr lang="ar-SA" sz="2800" b="1" dirty="0">
                <a:latin typeface="Simplified Arabic" pitchFamily="18" charset="-78"/>
                <a:cs typeface="Simplified Arabic" pitchFamily="18" charset="-78"/>
              </a:rPr>
              <a:t>لأنّه يمكن </a:t>
            </a:r>
            <a:r>
              <a:rPr lang="ar-SA" sz="2800" b="1" dirty="0">
                <a:solidFill>
                  <a:srgbClr val="C00000"/>
                </a:solidFill>
                <a:latin typeface="Simplified Arabic" pitchFamily="18" charset="-78"/>
                <a:cs typeface="Simplified Arabic" pitchFamily="18" charset="-78"/>
              </a:rPr>
              <a:t>الكشف عن مصدر الحيوان </a:t>
            </a:r>
            <a:r>
              <a:rPr lang="ar-SA" sz="2800" b="1" dirty="0">
                <a:latin typeface="Simplified Arabic" pitchFamily="18" charset="-78"/>
                <a:cs typeface="Simplified Arabic" pitchFamily="18" charset="-78"/>
              </a:rPr>
              <a:t>الصادرة منه هذه المواد وهذا يدل على أنّ </a:t>
            </a:r>
            <a:r>
              <a:rPr lang="ar-SA" sz="2800" b="1" dirty="0">
                <a:solidFill>
                  <a:srgbClr val="FF0000"/>
                </a:solidFill>
                <a:latin typeface="Simplified Arabic" pitchFamily="18" charset="-78"/>
                <a:cs typeface="Simplified Arabic" pitchFamily="18" charset="-78"/>
              </a:rPr>
              <a:t>التحول</a:t>
            </a:r>
            <a:r>
              <a:rPr lang="ar-SA" sz="2800" b="1" dirty="0">
                <a:latin typeface="Simplified Arabic" pitchFamily="18" charset="-78"/>
                <a:cs typeface="Simplified Arabic" pitchFamily="18" charset="-78"/>
              </a:rPr>
              <a:t> الذي جرى على المادة هو تحول غير تام</a:t>
            </a:r>
            <a:r>
              <a:rPr lang="ar-KW" sz="2800" b="1" dirty="0">
                <a:latin typeface="Simplified Arabic" pitchFamily="18" charset="-78"/>
                <a:cs typeface="Simplified Arabic" pitchFamily="18" charset="-78"/>
              </a:rPr>
              <a:t>.</a:t>
            </a:r>
            <a:r>
              <a:rPr lang="ar-SA" sz="2800" b="1" dirty="0">
                <a:latin typeface="Simplified Arabic" pitchFamily="18" charset="-78"/>
                <a:cs typeface="Simplified Arabic" pitchFamily="18" charset="-78"/>
              </a:rPr>
              <a:t> </a:t>
            </a:r>
            <a:endParaRPr lang="ar-KW" sz="2800" b="1" dirty="0">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2738" y="381000"/>
            <a:ext cx="8648700" cy="2570163"/>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rtl="1">
              <a:lnSpc>
                <a:spcPct val="200000"/>
              </a:lnSpc>
              <a:buFont typeface="Courier New" pitchFamily="49" charset="0"/>
              <a:buChar char="o"/>
              <a:defRPr/>
            </a:pPr>
            <a:r>
              <a:rPr lang="ar-KW" sz="2800" b="1" dirty="0">
                <a:latin typeface="Simplified Arabic" pitchFamily="18" charset="-78"/>
                <a:cs typeface="Simplified Arabic" pitchFamily="18" charset="-78"/>
              </a:rPr>
              <a:t>إن </a:t>
            </a:r>
            <a:r>
              <a:rPr lang="ar-JO" sz="2800" b="1" dirty="0">
                <a:solidFill>
                  <a:srgbClr val="C00000"/>
                </a:solidFill>
                <a:latin typeface="Simplified Arabic" pitchFamily="18" charset="-78"/>
                <a:cs typeface="Simplified Arabic" pitchFamily="18" charset="-78"/>
              </a:rPr>
              <a:t>الاستهلاك </a:t>
            </a:r>
            <a:r>
              <a:rPr lang="ar-JO" sz="2800" b="1" dirty="0">
                <a:latin typeface="Simplified Arabic" pitchFamily="18" charset="-78"/>
                <a:cs typeface="Simplified Arabic" pitchFamily="18" charset="-78"/>
              </a:rPr>
              <a:t>المعتبر شرعاً </a:t>
            </a:r>
            <a:r>
              <a:rPr lang="ar-SA" sz="2800" b="1" dirty="0">
                <a:latin typeface="Simplified Arabic" pitchFamily="18" charset="-78"/>
                <a:cs typeface="Simplified Arabic" pitchFamily="18" charset="-78"/>
              </a:rPr>
              <a:t>هو الذي يُزيل الحرمة شرعاً والنجاسة صفة والذي يتحقق فيه فناء خصائص النجاسة وزوال أثرها الذي يعتبر علّة لتحريمها ودالاً على وجودها.</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04800" y="609600"/>
            <a:ext cx="8382000" cy="3432175"/>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DZ" sz="2800" b="1">
                <a:latin typeface="Simplified Arabic" pitchFamily="18" charset="-78"/>
                <a:cs typeface="Simplified Arabic" pitchFamily="18" charset="-78"/>
              </a:rPr>
              <a:t>وعليه ينبغي أن يُضبط مفهوم الاستهلاك </a:t>
            </a:r>
            <a:r>
              <a:rPr lang="ar-DZ" sz="2800" b="1">
                <a:solidFill>
                  <a:srgbClr val="FF0000"/>
                </a:solidFill>
                <a:latin typeface="Simplified Arabic" pitchFamily="18" charset="-78"/>
                <a:cs typeface="Simplified Arabic" pitchFamily="18" charset="-78"/>
              </a:rPr>
              <a:t>لا</a:t>
            </a:r>
            <a:r>
              <a:rPr lang="ar-DZ" sz="2800" b="1">
                <a:latin typeface="Simplified Arabic" pitchFamily="18" charset="-78"/>
                <a:cs typeface="Simplified Arabic" pitchFamily="18" charset="-78"/>
              </a:rPr>
              <a:t> بالنظر إلى النسب الكمية فقط بل إلى الأثر الذي تحدثه فيما تُضاف إليه؛ لما لذلك من تأثير على الحكم الشرعي المترتب عليها؛ حيث ترتبط في أحيان كثيرة الأحكام المرتبطة بالاستهلاك وفق قاعدة أنّ النادر لا حكم له</a:t>
            </a:r>
            <a:r>
              <a:rPr lang="ar-KW" sz="2800" b="1">
                <a:latin typeface="Simplified Arabic" pitchFamily="18" charset="-78"/>
                <a:cs typeface="Simplified Arabic" pitchFamily="18" charset="-78"/>
              </a:rPr>
              <a:t>.</a:t>
            </a:r>
          </a:p>
        </p:txBody>
      </p:sp>
      <p:sp>
        <p:nvSpPr>
          <p:cNvPr id="5" name="Rectangle 4"/>
          <p:cNvSpPr>
            <a:spLocks noChangeArrowheads="1"/>
          </p:cNvSpPr>
          <p:nvPr/>
        </p:nvSpPr>
        <p:spPr bwMode="auto">
          <a:xfrm>
            <a:off x="388938" y="4464050"/>
            <a:ext cx="8297862" cy="1708150"/>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KW" sz="2800" b="1">
                <a:latin typeface="Simplified Arabic" pitchFamily="18" charset="-78"/>
                <a:cs typeface="Simplified Arabic" pitchFamily="18" charset="-78"/>
              </a:rPr>
              <a:t>وكثيرا ما ترتبط قواعد الأحكام الإسلامية المتعلقة بالاستهلاك بالقاعدة التي تنظر إلى الكميات الدقيقة جداً على أنها مهملة.</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1568450"/>
            <a:ext cx="8382000" cy="1708150"/>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SA" sz="2800" b="1">
                <a:latin typeface="Simplified Arabic" pitchFamily="18" charset="-78"/>
                <a:cs typeface="Simplified Arabic" pitchFamily="18" charset="-78"/>
              </a:rPr>
              <a:t>وهو ما يعني أنّ حكم </a:t>
            </a:r>
            <a:r>
              <a:rPr lang="ar-KW" sz="2800" b="1">
                <a:latin typeface="Simplified Arabic" pitchFamily="18" charset="-78"/>
                <a:cs typeface="Simplified Arabic" pitchFamily="18" charset="-78"/>
              </a:rPr>
              <a:t>الأعيان النجسة مضنونة الإستحالة </a:t>
            </a:r>
            <a:r>
              <a:rPr lang="ar-SA" sz="2800" b="1">
                <a:latin typeface="Simplified Arabic" pitchFamily="18" charset="-78"/>
                <a:cs typeface="Simplified Arabic" pitchFamily="18" charset="-78"/>
              </a:rPr>
              <a:t>باقٍ على أصل التحريم.</a:t>
            </a:r>
            <a:endParaRPr lang="en-US" sz="2800" b="1">
              <a:latin typeface="Simplified Arabic" pitchFamily="18" charset="-78"/>
              <a:cs typeface="Simplified Arabic" pitchFamily="18" charset="-78"/>
            </a:endParaRPr>
          </a:p>
        </p:txBody>
      </p:sp>
      <p:sp>
        <p:nvSpPr>
          <p:cNvPr id="51203" name="Rectangle 2"/>
          <p:cNvSpPr>
            <a:spLocks noChangeArrowheads="1"/>
          </p:cNvSpPr>
          <p:nvPr/>
        </p:nvSpPr>
        <p:spPr bwMode="auto">
          <a:xfrm>
            <a:off x="533400" y="381000"/>
            <a:ext cx="8382000" cy="846138"/>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DZ" sz="2800" b="1">
                <a:latin typeface="Simplified Arabic" pitchFamily="18" charset="-78"/>
                <a:cs typeface="Simplified Arabic" pitchFamily="18" charset="-78"/>
              </a:rPr>
              <a:t>فهل هذا هو الفهم الدقيق للاستهلاك</a:t>
            </a:r>
            <a:r>
              <a:rPr lang="ar-KW" sz="2800" b="1">
                <a:latin typeface="Simplified Arabic" pitchFamily="18" charset="-78"/>
                <a:cs typeface="Simplified Arabic" pitchFamily="18" charset="-78"/>
              </a:rPr>
              <a:t>؟</a:t>
            </a:r>
            <a:r>
              <a:rPr lang="ar-DZ" sz="2800" b="1">
                <a:latin typeface="Simplified Arabic" pitchFamily="18" charset="-78"/>
                <a:cs typeface="Simplified Arabic" pitchFamily="18" charset="-78"/>
              </a:rPr>
              <a:t> </a:t>
            </a:r>
            <a:endParaRPr lang="ar-KW"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2514600"/>
            <a:ext cx="2895600" cy="954088"/>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ct val="200000"/>
              </a:lnSpc>
              <a:defRPr/>
            </a:pPr>
            <a:r>
              <a:rPr lang="ar-KW" sz="3200" b="1" dirty="0" smtClean="0">
                <a:solidFill>
                  <a:schemeClr val="bg1"/>
                </a:solidFill>
                <a:latin typeface="Simplified Arabic" pitchFamily="18" charset="-78"/>
                <a:cs typeface="Simplified Arabic" pitchFamily="18" charset="-78"/>
              </a:rPr>
              <a:t>مصطلحات</a:t>
            </a:r>
            <a:endParaRPr lang="ar-SA" sz="3200" b="1" dirty="0" smtClean="0">
              <a:solidFill>
                <a:schemeClr val="bg1"/>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533400"/>
            <a:ext cx="8229600" cy="3162300"/>
          </a:xfrm>
          <a:prstGeom prst="rect">
            <a:avLst/>
          </a:prstGeom>
          <a:solidFill>
            <a:schemeClr val="bg1">
              <a:lumMod val="95000"/>
            </a:schemeClr>
          </a:solidFill>
          <a:ln w="9525">
            <a:noFill/>
            <a:miter lim="800000"/>
            <a:headEnd/>
            <a:tailEnd/>
          </a:ln>
        </p:spPr>
        <p:txBody>
          <a:bodyPr>
            <a:spAutoFit/>
          </a:bodyPr>
          <a:lstStyle/>
          <a:p>
            <a:pPr algn="just" rtl="1">
              <a:lnSpc>
                <a:spcPct val="250000"/>
              </a:lnSpc>
              <a:spcBef>
                <a:spcPts val="600"/>
              </a:spcBef>
              <a:defRPr/>
            </a:pPr>
            <a:r>
              <a:rPr lang="ar-KW" sz="2800" b="1" dirty="0">
                <a:latin typeface="Simplified Arabic" pitchFamily="18" charset="-78"/>
                <a:cs typeface="Simplified Arabic" pitchFamily="18" charset="-78"/>
              </a:rPr>
              <a:t>كما يهدف إلى </a:t>
            </a:r>
            <a:r>
              <a:rPr lang="ar-SA" sz="2800" b="1" dirty="0">
                <a:latin typeface="Simplified Arabic" pitchFamily="18" charset="-78"/>
                <a:cs typeface="Simplified Arabic" pitchFamily="18" charset="-78"/>
              </a:rPr>
              <a:t>التطرق لتطبيقات </a:t>
            </a:r>
            <a:r>
              <a:rPr lang="ar-KW" sz="2800" b="1" dirty="0">
                <a:latin typeface="Simplified Arabic" pitchFamily="18" charset="-78"/>
                <a:cs typeface="Simplified Arabic" pitchFamily="18" charset="-78"/>
              </a:rPr>
              <a:t>كنماذج ل</a:t>
            </a:r>
            <a:r>
              <a:rPr lang="ar-SA" sz="2800" b="1" dirty="0">
                <a:latin typeface="Simplified Arabic" pitchFamily="18" charset="-78"/>
                <a:cs typeface="Simplified Arabic" pitchFamily="18" charset="-78"/>
              </a:rPr>
              <a:t>لاستحالة من أصول محرمة أونجسة، ومناقشة </a:t>
            </a:r>
            <a:r>
              <a:rPr lang="ar-KW" sz="2800" b="1" dirty="0">
                <a:latin typeface="Simplified Arabic" pitchFamily="18" charset="-78"/>
                <a:cs typeface="Simplified Arabic" pitchFamily="18" charset="-78"/>
              </a:rPr>
              <a:t>ما إذا كانت</a:t>
            </a:r>
            <a:r>
              <a:rPr lang="ar-SA" sz="2800" b="1" dirty="0">
                <a:latin typeface="Simplified Arabic" pitchFamily="18" charset="-78"/>
                <a:cs typeface="Simplified Arabic" pitchFamily="18" charset="-78"/>
              </a:rPr>
              <a:t> </a:t>
            </a:r>
            <a:r>
              <a:rPr lang="ar-KW" sz="2800" b="1" dirty="0">
                <a:latin typeface="Simplified Arabic" pitchFamily="18" charset="-78"/>
                <a:cs typeface="Simplified Arabic" pitchFamily="18" charset="-78"/>
              </a:rPr>
              <a:t>هذه ال</a:t>
            </a:r>
            <a:r>
              <a:rPr lang="ar-SA" sz="2800" b="1" dirty="0">
                <a:latin typeface="Simplified Arabic" pitchFamily="18" charset="-78"/>
                <a:cs typeface="Simplified Arabic" pitchFamily="18" charset="-78"/>
              </a:rPr>
              <a:t>نماذج </a:t>
            </a:r>
            <a:r>
              <a:rPr lang="ar-KW" sz="2800" b="1" dirty="0">
                <a:latin typeface="Simplified Arabic" pitchFamily="18" charset="-78"/>
                <a:cs typeface="Simplified Arabic" pitchFamily="18" charset="-78"/>
              </a:rPr>
              <a:t>متوافقة مع مفهوم ا</a:t>
            </a:r>
            <a:r>
              <a:rPr lang="ar-SA" sz="2800" b="1" dirty="0">
                <a:latin typeface="Simplified Arabic" pitchFamily="18" charset="-78"/>
                <a:cs typeface="Simplified Arabic" pitchFamily="18" charset="-78"/>
              </a:rPr>
              <a:t>لاستحالة </a:t>
            </a:r>
            <a:r>
              <a:rPr lang="ar-KW" sz="2800" b="1" dirty="0">
                <a:latin typeface="Simplified Arabic" pitchFamily="18" charset="-78"/>
                <a:cs typeface="Simplified Arabic" pitchFamily="18" charset="-78"/>
              </a:rPr>
              <a:t>أو أنها مضنونة الإستحالة.</a:t>
            </a:r>
            <a:endParaRPr lang="en-US" sz="2800" b="1" dirty="0">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4150" y="609600"/>
            <a:ext cx="8534400" cy="5154613"/>
          </a:xfrm>
          <a:prstGeom prst="rect">
            <a:avLst/>
          </a:prstGeom>
          <a:noFill/>
          <a:ln w="9525">
            <a:noFill/>
            <a:miter lim="800000"/>
            <a:headEnd/>
            <a:tailEnd/>
          </a:ln>
        </p:spPr>
        <p:txBody>
          <a:bodyPr>
            <a:spAutoFit/>
          </a:bodyPr>
          <a:lstStyle/>
          <a:p>
            <a:pPr marL="342900" indent="-342900" algn="just" rtl="1">
              <a:lnSpc>
                <a:spcPct val="200000"/>
              </a:lnSpc>
              <a:buFont typeface="Calibri" pitchFamily="34" charset="0"/>
              <a:buAutoNum type="arabicPeriod"/>
            </a:pPr>
            <a:r>
              <a:rPr lang="ar-KW" sz="2800">
                <a:latin typeface="Simplified Arabic" pitchFamily="18" charset="-78"/>
                <a:cs typeface="Simplified Arabic" pitchFamily="18" charset="-78"/>
              </a:rPr>
              <a:t>التمسخ هي عملية تفقد من خلالها المواد البروتينية والأحماض النووية </a:t>
            </a:r>
            <a:r>
              <a:rPr lang="en-US" sz="2800">
                <a:latin typeface="Simplified Arabic" pitchFamily="18" charset="-78"/>
                <a:cs typeface="Simplified Arabic" pitchFamily="18" charset="-78"/>
              </a:rPr>
              <a:t>nucleic acids </a:t>
            </a:r>
            <a:r>
              <a:rPr lang="ar-KW" sz="2800">
                <a:latin typeface="Simplified Arabic" pitchFamily="18" charset="-78"/>
                <a:cs typeface="Simplified Arabic" pitchFamily="18" charset="-78"/>
              </a:rPr>
              <a:t> هياكلها الرباعية</a:t>
            </a:r>
            <a:r>
              <a:rPr lang="en-US" sz="2800">
                <a:latin typeface="Simplified Arabic" pitchFamily="18" charset="-78"/>
                <a:cs typeface="Simplified Arabic" pitchFamily="18" charset="-78"/>
              </a:rPr>
              <a:t>quaternary structure </a:t>
            </a:r>
            <a:r>
              <a:rPr lang="ar-KW" sz="2800">
                <a:latin typeface="Simplified Arabic" pitchFamily="18" charset="-78"/>
                <a:cs typeface="Simplified Arabic" pitchFamily="18" charset="-78"/>
              </a:rPr>
              <a:t>، أو/و الثالثية</a:t>
            </a:r>
            <a:r>
              <a:rPr lang="en-US" sz="2800">
                <a:latin typeface="Simplified Arabic" pitchFamily="18" charset="-78"/>
                <a:cs typeface="Simplified Arabic" pitchFamily="18" charset="-78"/>
              </a:rPr>
              <a:t>tertiary structure </a:t>
            </a:r>
            <a:r>
              <a:rPr lang="ar-KW" sz="2800">
                <a:latin typeface="Simplified Arabic" pitchFamily="18" charset="-78"/>
                <a:cs typeface="Simplified Arabic" pitchFamily="18" charset="-78"/>
              </a:rPr>
              <a:t>، أو/و الثانوية </a:t>
            </a:r>
            <a:r>
              <a:rPr lang="en-US" sz="2800">
                <a:latin typeface="Simplified Arabic" pitchFamily="18" charset="-78"/>
                <a:cs typeface="Simplified Arabic" pitchFamily="18" charset="-78"/>
              </a:rPr>
              <a:t>secondary structure</a:t>
            </a:r>
            <a:r>
              <a:rPr lang="ar-KW" sz="2800">
                <a:latin typeface="Simplified Arabic" pitchFamily="18" charset="-78"/>
                <a:cs typeface="Simplified Arabic" pitchFamily="18" charset="-78"/>
              </a:rPr>
              <a:t> المتواجدة في حالتها الطبيعية، </a:t>
            </a:r>
            <a:r>
              <a:rPr lang="ar-KW" sz="2800" b="1">
                <a:solidFill>
                  <a:srgbClr val="FF0000"/>
                </a:solidFill>
                <a:latin typeface="Simplified Arabic" pitchFamily="18" charset="-78"/>
                <a:cs typeface="Simplified Arabic" pitchFamily="18" charset="-78"/>
              </a:rPr>
              <a:t>مع احتفاضها بمعظم وحدات بنائها الأساسي </a:t>
            </a:r>
            <a:r>
              <a:rPr lang="ar-KW" sz="2800">
                <a:latin typeface="Simplified Arabic" pitchFamily="18" charset="-78"/>
                <a:cs typeface="Simplified Arabic" pitchFamily="18" charset="-78"/>
              </a:rPr>
              <a:t>بعد تعرضها لمحلول حمضي أو قاعدي مركز، أو حرارة عالية، أو الإشعاع، أو لبعض المذيبات العضوية (مثل الكحول أو الكلوروفورم). </a:t>
            </a:r>
          </a:p>
        </p:txBody>
      </p:sp>
      <p:sp>
        <p:nvSpPr>
          <p:cNvPr id="53251" name="Rectangle 4"/>
          <p:cNvSpPr>
            <a:spLocks noChangeArrowheads="1"/>
          </p:cNvSpPr>
          <p:nvPr/>
        </p:nvSpPr>
        <p:spPr bwMode="auto">
          <a:xfrm>
            <a:off x="5791200" y="228600"/>
            <a:ext cx="2768600" cy="461963"/>
          </a:xfrm>
          <a:prstGeom prst="rect">
            <a:avLst/>
          </a:prstGeom>
          <a:solidFill>
            <a:srgbClr val="00B050"/>
          </a:solidFill>
          <a:ln w="9525">
            <a:noFill/>
            <a:miter lim="800000"/>
            <a:headEnd/>
            <a:tailEnd/>
          </a:ln>
        </p:spPr>
        <p:txBody>
          <a:bodyPr wrap="none">
            <a:spAutoFit/>
          </a:bodyPr>
          <a:lstStyle/>
          <a:p>
            <a:pPr algn="r" rtl="1"/>
            <a:r>
              <a:rPr lang="ar-KW" sz="2400" b="1">
                <a:solidFill>
                  <a:schemeClr val="bg1"/>
                </a:solidFill>
                <a:latin typeface="Simplified Arabic" pitchFamily="18" charset="-78"/>
                <a:cs typeface="Simplified Arabic" pitchFamily="18" charset="-78"/>
              </a:rPr>
              <a:t>التمسخ </a:t>
            </a:r>
            <a:r>
              <a:rPr lang="en-US" sz="2400" b="1">
                <a:solidFill>
                  <a:schemeClr val="bg1"/>
                </a:solidFill>
                <a:latin typeface="Simplified Arabic" pitchFamily="18" charset="-78"/>
                <a:cs typeface="Simplified Arabic" pitchFamily="18" charset="-78"/>
              </a:rPr>
              <a:t>denaturation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184150" y="381000"/>
            <a:ext cx="8534400" cy="2543175"/>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KW" sz="2800" b="1"/>
              <a:t>وتشمل عوامل التمسخ المحاليل الحمضية، القلوية، وإرتفاع في درجة الحرارة، والإشعاع، وبعض المذيبات العضوية (مثل الكحول أو الكلوروفورم).</a:t>
            </a:r>
            <a:endParaRPr lang="en-US" sz="2800" b="1"/>
          </a:p>
        </p:txBody>
      </p:sp>
      <p:sp>
        <p:nvSpPr>
          <p:cNvPr id="7" name="Rectangle 6"/>
          <p:cNvSpPr>
            <a:spLocks noChangeArrowheads="1"/>
          </p:cNvSpPr>
          <p:nvPr/>
        </p:nvSpPr>
        <p:spPr bwMode="auto">
          <a:xfrm>
            <a:off x="184150" y="3321050"/>
            <a:ext cx="8534400" cy="170815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2. إذا تمسخت البروتينات في الخلية الحية فإنها تتشوه، مما يؤدي إلى تعطيل نشاط الخلايا وربما موتها.</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184150" y="609600"/>
            <a:ext cx="8534400" cy="170815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3. تحتفظ البروتينات المتمسخة بحقيقتها البروتينية، أي أن جوهرها الاصلي مازال موجوداً في العينة البروتينية المتمسخة. </a:t>
            </a:r>
          </a:p>
        </p:txBody>
      </p:sp>
      <p:sp>
        <p:nvSpPr>
          <p:cNvPr id="6" name="Rectangle 5"/>
          <p:cNvSpPr>
            <a:spLocks noChangeArrowheads="1"/>
          </p:cNvSpPr>
          <p:nvPr/>
        </p:nvSpPr>
        <p:spPr bwMode="auto">
          <a:xfrm>
            <a:off x="381000" y="3000375"/>
            <a:ext cx="8337550" cy="2570163"/>
          </a:xfrm>
          <a:prstGeom prst="rect">
            <a:avLst/>
          </a:prstGeom>
          <a:noFill/>
          <a:ln w="9525">
            <a:noFill/>
            <a:miter lim="800000"/>
            <a:headEnd/>
            <a:tailEnd/>
          </a:ln>
        </p:spPr>
        <p:txBody>
          <a:bodyPr>
            <a:spAutoFit/>
          </a:bodyPr>
          <a:lstStyle/>
          <a:p>
            <a:pPr algn="just" rtl="1">
              <a:lnSpc>
                <a:spcPct val="200000"/>
              </a:lnSpc>
            </a:pPr>
            <a:r>
              <a:rPr lang="en-US" sz="2800" b="1">
                <a:latin typeface="Simplified Arabic" pitchFamily="18" charset="-78"/>
                <a:cs typeface="Simplified Arabic" pitchFamily="18" charset="-78"/>
              </a:rPr>
              <a:t>4</a:t>
            </a:r>
            <a:r>
              <a:rPr lang="ar-KW" sz="2800" b="1">
                <a:latin typeface="Simplified Arabic" pitchFamily="18" charset="-78"/>
                <a:cs typeface="Simplified Arabic" pitchFamily="18" charset="-78"/>
              </a:rPr>
              <a:t>. إن التمسخ يمكن أن يسبب تغير جزئي في الخصائص الكيميائية اللبروتينات، وفقدان مجموعة واسعة من الخصائص الفيزيائية، مثل الذوبان.</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4150" y="862013"/>
            <a:ext cx="8534400" cy="5154612"/>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800">
                <a:latin typeface="Simplified Arabic" pitchFamily="18" charset="-78"/>
                <a:cs typeface="Simplified Arabic" pitchFamily="18" charset="-78"/>
              </a:rPr>
              <a:t>أي تفاعل كيميائي يسبب تغير كيميائي كامل في التركيب الكيميائي للمركب، بحيث لا يبقى من المركب الأصلي شيء من الخواص الكيميائية التي كان يوصف بها بعد عملية التفاعل الكيميائي</a:t>
            </a:r>
            <a:r>
              <a:rPr lang="en-US" sz="2800">
                <a:latin typeface="Simplified Arabic" pitchFamily="18" charset="-78"/>
                <a:cs typeface="Simplified Arabic" pitchFamily="18" charset="-78"/>
              </a:rPr>
              <a:t>.</a:t>
            </a:r>
            <a:r>
              <a:rPr lang="ar-KW" sz="2800">
                <a:latin typeface="Simplified Arabic" pitchFamily="18" charset="-78"/>
                <a:cs typeface="Simplified Arabic" pitchFamily="18" charset="-78"/>
              </a:rPr>
              <a:t> </a:t>
            </a:r>
            <a:endParaRPr lang="en-US" sz="2800">
              <a:latin typeface="Simplified Arabic" pitchFamily="18" charset="-78"/>
              <a:cs typeface="Simplified Arabic" pitchFamily="18" charset="-78"/>
            </a:endParaRPr>
          </a:p>
          <a:p>
            <a:pPr marL="342900" indent="-342900" algn="just" rtl="1">
              <a:lnSpc>
                <a:spcPct val="200000"/>
              </a:lnSpc>
              <a:buFont typeface="Courier New" pitchFamily="49" charset="0"/>
              <a:buChar char="o"/>
            </a:pPr>
            <a:r>
              <a:rPr lang="ar-KW" sz="2800">
                <a:latin typeface="Simplified Arabic" pitchFamily="18" charset="-78"/>
                <a:cs typeface="Simplified Arabic" pitchFamily="18" charset="-78"/>
              </a:rPr>
              <a:t>يحمل المركب النهائي اسم ووصف جديد. </a:t>
            </a:r>
            <a:endParaRPr lang="en-US" sz="2800">
              <a:latin typeface="Simplified Arabic" pitchFamily="18" charset="-78"/>
              <a:cs typeface="Simplified Arabic" pitchFamily="18" charset="-78"/>
            </a:endParaRPr>
          </a:p>
          <a:p>
            <a:pPr marL="342900" indent="-342900" algn="just" rtl="1">
              <a:lnSpc>
                <a:spcPct val="200000"/>
              </a:lnSpc>
              <a:buFont typeface="Courier New" pitchFamily="49" charset="0"/>
              <a:buChar char="o"/>
            </a:pPr>
            <a:r>
              <a:rPr lang="ar-KW" sz="2800">
                <a:latin typeface="Simplified Arabic" pitchFamily="18" charset="-78"/>
                <a:cs typeface="Simplified Arabic" pitchFamily="18" charset="-78"/>
              </a:rPr>
              <a:t>أي أن عين المركب الأصلي غير موجود في المنتج النهائي بعد عملية التحول.</a:t>
            </a:r>
          </a:p>
        </p:txBody>
      </p:sp>
      <p:sp>
        <p:nvSpPr>
          <p:cNvPr id="56323" name="Rectangle 4"/>
          <p:cNvSpPr>
            <a:spLocks noChangeArrowheads="1"/>
          </p:cNvSpPr>
          <p:nvPr/>
        </p:nvSpPr>
        <p:spPr bwMode="auto">
          <a:xfrm>
            <a:off x="3321050" y="228600"/>
            <a:ext cx="5238750" cy="461963"/>
          </a:xfrm>
          <a:prstGeom prst="rect">
            <a:avLst/>
          </a:prstGeom>
          <a:solidFill>
            <a:srgbClr val="00B050"/>
          </a:solidFill>
          <a:ln w="9525">
            <a:noFill/>
            <a:miter lim="800000"/>
            <a:headEnd/>
            <a:tailEnd/>
          </a:ln>
        </p:spPr>
        <p:txBody>
          <a:bodyPr wrap="none">
            <a:spAutoFit/>
          </a:bodyPr>
          <a:lstStyle/>
          <a:p>
            <a:pPr algn="r" rtl="1"/>
            <a:r>
              <a:rPr lang="ar-KW" sz="2400" b="1">
                <a:solidFill>
                  <a:schemeClr val="bg1"/>
                </a:solidFill>
                <a:latin typeface="Simplified Arabic" pitchFamily="18" charset="-78"/>
                <a:cs typeface="Simplified Arabic" pitchFamily="18" charset="-78"/>
              </a:rPr>
              <a:t>التحول، التدهور </a:t>
            </a:r>
            <a:r>
              <a:rPr lang="en-US" sz="2400" b="1">
                <a:solidFill>
                  <a:schemeClr val="bg1"/>
                </a:solidFill>
                <a:latin typeface="Simplified Arabic" pitchFamily="18" charset="-78"/>
                <a:cs typeface="Simplified Arabic" pitchFamily="18" charset="-78"/>
              </a:rPr>
              <a:t> conversion, degradation</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28600" y="838200"/>
            <a:ext cx="8534400" cy="1341438"/>
            <a:chOff x="228600" y="3095893"/>
            <a:chExt cx="8534400" cy="1341122"/>
          </a:xfrm>
        </p:grpSpPr>
        <p:sp>
          <p:nvSpPr>
            <p:cNvPr id="57347" name="Rectangle 5"/>
            <p:cNvSpPr>
              <a:spLocks noChangeArrowheads="1"/>
            </p:cNvSpPr>
            <p:nvPr/>
          </p:nvSpPr>
          <p:spPr bwMode="auto">
            <a:xfrm>
              <a:off x="228600" y="3590836"/>
              <a:ext cx="8534400" cy="846179"/>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800">
                  <a:latin typeface="Simplified Arabic" pitchFamily="18" charset="-78"/>
                  <a:cs typeface="Simplified Arabic" pitchFamily="18" charset="-78"/>
                </a:rPr>
                <a:t>كمية المركب أو المادة التي تم استهلاكها في تفاعل كيميائي معين.</a:t>
              </a:r>
            </a:p>
          </p:txBody>
        </p:sp>
        <p:sp>
          <p:nvSpPr>
            <p:cNvPr id="57348" name="Rectangle 6"/>
            <p:cNvSpPr>
              <a:spLocks noChangeArrowheads="1"/>
            </p:cNvSpPr>
            <p:nvPr/>
          </p:nvSpPr>
          <p:spPr bwMode="auto">
            <a:xfrm>
              <a:off x="5614267" y="3095893"/>
              <a:ext cx="2996333" cy="461665"/>
            </a:xfrm>
            <a:prstGeom prst="rect">
              <a:avLst/>
            </a:prstGeom>
            <a:solidFill>
              <a:srgbClr val="00B050"/>
            </a:solidFill>
            <a:ln w="9525">
              <a:noFill/>
              <a:miter lim="800000"/>
              <a:headEnd/>
              <a:tailEnd/>
            </a:ln>
          </p:spPr>
          <p:txBody>
            <a:bodyPr wrap="none">
              <a:spAutoFit/>
            </a:bodyPr>
            <a:lstStyle/>
            <a:p>
              <a:pPr algn="r" rtl="1"/>
              <a:r>
                <a:rPr lang="ar-KW" sz="2400" b="1">
                  <a:solidFill>
                    <a:schemeClr val="bg1"/>
                  </a:solidFill>
                  <a:latin typeface="Simplified Arabic" pitchFamily="18" charset="-78"/>
                  <a:cs typeface="Simplified Arabic" pitchFamily="18" charset="-78"/>
                </a:rPr>
                <a:t>الإستهلاك</a:t>
              </a:r>
              <a:r>
                <a:rPr lang="en-US" sz="2400" b="1">
                  <a:solidFill>
                    <a:schemeClr val="bg1"/>
                  </a:solidFill>
                  <a:latin typeface="Simplified Arabic" pitchFamily="18" charset="-78"/>
                  <a:cs typeface="Simplified Arabic" pitchFamily="18" charset="-78"/>
                </a:rPr>
                <a:t>consumption </a:t>
              </a:r>
            </a:p>
          </p:txBody>
        </p:sp>
      </p:gr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381000" y="990600"/>
            <a:ext cx="8305800" cy="792163"/>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endParaRPr lang="ar-KW" sz="2600" b="1">
              <a:latin typeface="Simplified Arabic" pitchFamily="18" charset="-78"/>
              <a:cs typeface="Simplified Arabic" pitchFamily="18" charset="-78"/>
            </a:endParaRPr>
          </a:p>
        </p:txBody>
      </p:sp>
      <p:sp>
        <p:nvSpPr>
          <p:cNvPr id="7" name="Rectangle 6"/>
          <p:cNvSpPr>
            <a:spLocks noChangeArrowheads="1"/>
          </p:cNvSpPr>
          <p:nvPr/>
        </p:nvSpPr>
        <p:spPr bwMode="auto">
          <a:xfrm>
            <a:off x="381000" y="1143000"/>
            <a:ext cx="8305800" cy="4094163"/>
          </a:xfrm>
          <a:prstGeom prst="rect">
            <a:avLst/>
          </a:prstGeom>
          <a:noFill/>
          <a:ln w="9525">
            <a:noFill/>
            <a:miter lim="800000"/>
            <a:headEnd/>
            <a:tailEnd/>
          </a:ln>
        </p:spPr>
        <p:txBody>
          <a:bodyPr>
            <a:spAutoFit/>
          </a:bodyPr>
          <a:lstStyle/>
          <a:p>
            <a:pPr marL="457200" indent="-457200" algn="just" rtl="1">
              <a:lnSpc>
                <a:spcPct val="200000"/>
              </a:lnSpc>
              <a:buFont typeface="Courier New" pitchFamily="49" charset="0"/>
              <a:buChar char="o"/>
            </a:pPr>
            <a:r>
              <a:rPr lang="ar-KW" sz="2600" b="1">
                <a:latin typeface="Simplified Arabic" pitchFamily="18" charset="-78"/>
                <a:cs typeface="Simplified Arabic" pitchFamily="18" charset="-78"/>
              </a:rPr>
              <a:t>الكولاجين و</a:t>
            </a:r>
            <a:r>
              <a:rPr lang="ar-SA" sz="2600" b="1">
                <a:latin typeface="Simplified Arabic" pitchFamily="18" charset="-78"/>
                <a:cs typeface="Simplified Arabic" pitchFamily="18" charset="-78"/>
              </a:rPr>
              <a:t>الجيلاتين من أص</a:t>
            </a:r>
            <a:r>
              <a:rPr lang="ar-KW" sz="2600" b="1">
                <a:latin typeface="Simplified Arabic" pitchFamily="18" charset="-78"/>
                <a:cs typeface="Simplified Arabic" pitchFamily="18" charset="-78"/>
              </a:rPr>
              <a:t>و</a:t>
            </a:r>
            <a:r>
              <a:rPr lang="ar-SA" sz="2600" b="1">
                <a:latin typeface="Simplified Arabic" pitchFamily="18" charset="-78"/>
                <a:cs typeface="Simplified Arabic" pitchFamily="18" charset="-78"/>
              </a:rPr>
              <a:t>ل نجس</a:t>
            </a:r>
            <a:r>
              <a:rPr lang="ar-KW" sz="2600" b="1">
                <a:latin typeface="Simplified Arabic" pitchFamily="18" charset="-78"/>
                <a:cs typeface="Simplified Arabic" pitchFamily="18" charset="-78"/>
              </a:rPr>
              <a:t>ة</a:t>
            </a:r>
            <a:r>
              <a:rPr lang="ar-SA" sz="2600" b="1">
                <a:latin typeface="Simplified Arabic" pitchFamily="18" charset="-78"/>
                <a:cs typeface="Simplified Arabic" pitchFamily="18" charset="-78"/>
              </a:rPr>
              <a:t> أومحرم</a:t>
            </a:r>
            <a:r>
              <a:rPr lang="ar-KW" sz="2600" b="1">
                <a:latin typeface="Simplified Arabic" pitchFamily="18" charset="-78"/>
                <a:cs typeface="Simplified Arabic" pitchFamily="18" charset="-78"/>
              </a:rPr>
              <a:t>ة</a:t>
            </a:r>
          </a:p>
          <a:p>
            <a:pPr marL="457200" indent="-457200" algn="just" rtl="1">
              <a:lnSpc>
                <a:spcPct val="200000"/>
              </a:lnSpc>
              <a:buFont typeface="Courier New" pitchFamily="49" charset="0"/>
              <a:buChar char="o"/>
            </a:pPr>
            <a:r>
              <a:rPr lang="ar-SA" sz="2600" b="1">
                <a:latin typeface="Simplified Arabic" pitchFamily="18" charset="-78"/>
                <a:cs typeface="Simplified Arabic" pitchFamily="18" charset="-78"/>
              </a:rPr>
              <a:t>الدهون من أصل نجس أو محرم</a:t>
            </a:r>
            <a:endParaRPr lang="ar-KW" sz="2600" b="1">
              <a:latin typeface="Simplified Arabic" pitchFamily="18" charset="-78"/>
              <a:cs typeface="Simplified Arabic" pitchFamily="18" charset="-78"/>
            </a:endParaRPr>
          </a:p>
          <a:p>
            <a:pPr marL="457200" indent="-457200" algn="just" rtl="1">
              <a:lnSpc>
                <a:spcPct val="200000"/>
              </a:lnSpc>
              <a:buFont typeface="Courier New" pitchFamily="49" charset="0"/>
              <a:buChar char="o"/>
            </a:pPr>
            <a:r>
              <a:rPr lang="ar-SA" sz="2600" b="1">
                <a:latin typeface="Simplified Arabic" pitchFamily="18" charset="-78"/>
                <a:cs typeface="Simplified Arabic" pitchFamily="18" charset="-78"/>
              </a:rPr>
              <a:t>الأنفحة من الميتة والخنزير</a:t>
            </a:r>
            <a:endParaRPr lang="ar-KW" sz="2600" b="1">
              <a:latin typeface="Simplified Arabic" pitchFamily="18" charset="-78"/>
              <a:cs typeface="Simplified Arabic" pitchFamily="18" charset="-78"/>
            </a:endParaRPr>
          </a:p>
          <a:p>
            <a:pPr marL="457200" indent="-457200" algn="just" rtl="1">
              <a:lnSpc>
                <a:spcPct val="200000"/>
              </a:lnSpc>
              <a:buFont typeface="Courier New" pitchFamily="49" charset="0"/>
              <a:buChar char="o"/>
            </a:pPr>
            <a:r>
              <a:rPr lang="ar-SA" sz="2600" b="1">
                <a:latin typeface="Simplified Arabic" pitchFamily="18" charset="-78"/>
                <a:cs typeface="Simplified Arabic" pitchFamily="18" charset="-78"/>
              </a:rPr>
              <a:t>بلازما</a:t>
            </a:r>
            <a:r>
              <a:rPr lang="ar-KW" sz="2600" b="1">
                <a:latin typeface="Simplified Arabic" pitchFamily="18" charset="-78"/>
                <a:cs typeface="Simplified Arabic" pitchFamily="18" charset="-78"/>
              </a:rPr>
              <a:t> </a:t>
            </a:r>
            <a:r>
              <a:rPr lang="ar-SA" sz="2600" b="1">
                <a:latin typeface="Simplified Arabic" pitchFamily="18" charset="-78"/>
                <a:cs typeface="Simplified Arabic" pitchFamily="18" charset="-78"/>
              </a:rPr>
              <a:t>الدم </a:t>
            </a:r>
            <a:endParaRPr lang="ar-KW" sz="2600" b="1">
              <a:latin typeface="Simplified Arabic" pitchFamily="18" charset="-78"/>
              <a:cs typeface="Simplified Arabic" pitchFamily="18" charset="-78"/>
            </a:endParaRPr>
          </a:p>
          <a:p>
            <a:pPr marL="457200" indent="-457200" algn="just" rtl="1">
              <a:lnSpc>
                <a:spcPct val="200000"/>
              </a:lnSpc>
              <a:buFont typeface="Courier New" pitchFamily="49" charset="0"/>
              <a:buChar char="o"/>
            </a:pPr>
            <a:r>
              <a:rPr lang="ar-SA" sz="2600" b="1">
                <a:latin typeface="Simplified Arabic" pitchFamily="18" charset="-78"/>
                <a:cs typeface="Simplified Arabic" pitchFamily="18" charset="-78"/>
              </a:rPr>
              <a:t>الأعلاف غير التقليدية من الدم والميتة والخنزير </a:t>
            </a:r>
          </a:p>
        </p:txBody>
      </p:sp>
      <p:sp>
        <p:nvSpPr>
          <p:cNvPr id="4" name="Rectangle 3"/>
          <p:cNvSpPr/>
          <p:nvPr/>
        </p:nvSpPr>
        <p:spPr>
          <a:xfrm>
            <a:off x="152400" y="79375"/>
            <a:ext cx="8763000" cy="684213"/>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just">
              <a:lnSpc>
                <a:spcPct val="150000"/>
              </a:lnSpc>
              <a:defRPr/>
            </a:pPr>
            <a:r>
              <a:rPr lang="ar-SA" sz="2800" b="1" dirty="0">
                <a:solidFill>
                  <a:schemeClr val="bg1"/>
                </a:solidFill>
                <a:latin typeface="Simplified Arabic" pitchFamily="18" charset="-78"/>
                <a:cs typeface="Simplified Arabic" pitchFamily="18" charset="-78"/>
              </a:rPr>
              <a:t>تطبيقات ونماذج لمواد محرمة ونجسة تطرح كنماذج للاستحالة ومناقشتها</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3"/>
          <p:cNvPicPr>
            <a:picLocks noChangeAspect="1" noChangeArrowheads="1"/>
          </p:cNvPicPr>
          <p:nvPr/>
        </p:nvPicPr>
        <p:blipFill>
          <a:blip r:embed="rId2"/>
          <a:srcRect/>
          <a:stretch>
            <a:fillRect/>
          </a:stretch>
        </p:blipFill>
        <p:spPr bwMode="auto">
          <a:xfrm>
            <a:off x="0" y="3657600"/>
            <a:ext cx="2033588" cy="1355725"/>
          </a:xfrm>
          <a:prstGeom prst="rect">
            <a:avLst/>
          </a:prstGeom>
          <a:noFill/>
          <a:ln w="9525">
            <a:noFill/>
            <a:miter lim="800000"/>
            <a:headEnd/>
            <a:tailEnd/>
          </a:ln>
        </p:spPr>
      </p:pic>
      <p:pic>
        <p:nvPicPr>
          <p:cNvPr id="59395" name="Picture 15"/>
          <p:cNvPicPr>
            <a:picLocks noChangeAspect="1" noChangeArrowheads="1"/>
          </p:cNvPicPr>
          <p:nvPr/>
        </p:nvPicPr>
        <p:blipFill>
          <a:blip r:embed="rId3"/>
          <a:srcRect/>
          <a:stretch>
            <a:fillRect/>
          </a:stretch>
        </p:blipFill>
        <p:spPr bwMode="auto">
          <a:xfrm>
            <a:off x="4419600" y="3886200"/>
            <a:ext cx="928688" cy="1276350"/>
          </a:xfrm>
          <a:prstGeom prst="rect">
            <a:avLst/>
          </a:prstGeom>
          <a:noFill/>
          <a:ln w="9525">
            <a:noFill/>
            <a:miter lim="800000"/>
            <a:headEnd/>
            <a:tailEnd/>
          </a:ln>
        </p:spPr>
      </p:pic>
      <p:pic>
        <p:nvPicPr>
          <p:cNvPr id="59396" name="Picture 16"/>
          <p:cNvPicPr>
            <a:picLocks noChangeAspect="1" noChangeArrowheads="1"/>
          </p:cNvPicPr>
          <p:nvPr/>
        </p:nvPicPr>
        <p:blipFill>
          <a:blip r:embed="rId4"/>
          <a:srcRect/>
          <a:stretch>
            <a:fillRect/>
          </a:stretch>
        </p:blipFill>
        <p:spPr bwMode="auto">
          <a:xfrm>
            <a:off x="3429000" y="3810000"/>
            <a:ext cx="1071563" cy="1500188"/>
          </a:xfrm>
          <a:prstGeom prst="rect">
            <a:avLst/>
          </a:prstGeom>
          <a:noFill/>
          <a:ln w="9525">
            <a:noFill/>
            <a:miter lim="800000"/>
            <a:headEnd/>
            <a:tailEnd/>
          </a:ln>
        </p:spPr>
      </p:pic>
      <p:pic>
        <p:nvPicPr>
          <p:cNvPr id="59397" name="Picture 17"/>
          <p:cNvPicPr>
            <a:picLocks noChangeAspect="1" noChangeArrowheads="1"/>
          </p:cNvPicPr>
          <p:nvPr/>
        </p:nvPicPr>
        <p:blipFill>
          <a:blip r:embed="rId5"/>
          <a:srcRect/>
          <a:stretch>
            <a:fillRect/>
          </a:stretch>
        </p:blipFill>
        <p:spPr bwMode="auto">
          <a:xfrm>
            <a:off x="69850" y="4953000"/>
            <a:ext cx="1758950" cy="1844675"/>
          </a:xfrm>
          <a:prstGeom prst="rect">
            <a:avLst/>
          </a:prstGeom>
          <a:noFill/>
          <a:ln w="9525">
            <a:noFill/>
            <a:miter lim="800000"/>
            <a:headEnd/>
            <a:tailEnd/>
          </a:ln>
        </p:spPr>
      </p:pic>
      <p:pic>
        <p:nvPicPr>
          <p:cNvPr id="59398" name="Picture 4"/>
          <p:cNvPicPr>
            <a:picLocks noChangeAspect="1" noChangeArrowheads="1"/>
          </p:cNvPicPr>
          <p:nvPr/>
        </p:nvPicPr>
        <p:blipFill>
          <a:blip r:embed="rId6"/>
          <a:srcRect/>
          <a:stretch>
            <a:fillRect/>
          </a:stretch>
        </p:blipFill>
        <p:spPr bwMode="auto">
          <a:xfrm>
            <a:off x="1981200" y="4953000"/>
            <a:ext cx="1371600" cy="1905000"/>
          </a:xfrm>
          <a:prstGeom prst="rect">
            <a:avLst/>
          </a:prstGeom>
          <a:noFill/>
          <a:ln w="9525">
            <a:noFill/>
            <a:miter lim="800000"/>
            <a:headEnd/>
            <a:tailEnd/>
          </a:ln>
        </p:spPr>
      </p:pic>
      <p:pic>
        <p:nvPicPr>
          <p:cNvPr id="59399" name="Picture 9"/>
          <p:cNvPicPr>
            <a:picLocks noChangeAspect="1" noChangeArrowheads="1"/>
          </p:cNvPicPr>
          <p:nvPr/>
        </p:nvPicPr>
        <p:blipFill>
          <a:blip r:embed="rId7"/>
          <a:srcRect/>
          <a:stretch>
            <a:fillRect/>
          </a:stretch>
        </p:blipFill>
        <p:spPr bwMode="auto">
          <a:xfrm>
            <a:off x="6858000" y="5353050"/>
            <a:ext cx="2257425" cy="1504950"/>
          </a:xfrm>
          <a:prstGeom prst="rect">
            <a:avLst/>
          </a:prstGeom>
          <a:noFill/>
          <a:ln w="9525">
            <a:noFill/>
            <a:miter lim="800000"/>
            <a:headEnd/>
            <a:tailEnd/>
          </a:ln>
        </p:spPr>
      </p:pic>
      <p:pic>
        <p:nvPicPr>
          <p:cNvPr id="59400" name="Picture 12"/>
          <p:cNvPicPr>
            <a:picLocks noChangeAspect="1" noChangeArrowheads="1"/>
          </p:cNvPicPr>
          <p:nvPr/>
        </p:nvPicPr>
        <p:blipFill>
          <a:blip r:embed="rId8"/>
          <a:srcRect/>
          <a:stretch>
            <a:fillRect/>
          </a:stretch>
        </p:blipFill>
        <p:spPr bwMode="auto">
          <a:xfrm>
            <a:off x="3429000" y="5311775"/>
            <a:ext cx="1295400" cy="1522413"/>
          </a:xfrm>
          <a:prstGeom prst="rect">
            <a:avLst/>
          </a:prstGeom>
          <a:noFill/>
          <a:ln w="9525">
            <a:noFill/>
            <a:miter lim="800000"/>
            <a:headEnd/>
            <a:tailEnd/>
          </a:ln>
        </p:spPr>
      </p:pic>
      <p:pic>
        <p:nvPicPr>
          <p:cNvPr id="59401" name="Picture 13"/>
          <p:cNvPicPr>
            <a:picLocks noChangeAspect="1" noChangeArrowheads="1"/>
          </p:cNvPicPr>
          <p:nvPr/>
        </p:nvPicPr>
        <p:blipFill>
          <a:blip r:embed="rId9"/>
          <a:srcRect/>
          <a:stretch>
            <a:fillRect/>
          </a:stretch>
        </p:blipFill>
        <p:spPr bwMode="auto">
          <a:xfrm>
            <a:off x="4800600" y="5867400"/>
            <a:ext cx="1193800" cy="895350"/>
          </a:xfrm>
          <a:prstGeom prst="rect">
            <a:avLst/>
          </a:prstGeom>
          <a:noFill/>
          <a:ln w="9525">
            <a:noFill/>
            <a:miter lim="800000"/>
            <a:headEnd/>
            <a:tailEnd/>
          </a:ln>
        </p:spPr>
      </p:pic>
      <p:sp>
        <p:nvSpPr>
          <p:cNvPr id="12" name="Text Box 4"/>
          <p:cNvSpPr txBox="1">
            <a:spLocks noChangeArrowheads="1"/>
          </p:cNvSpPr>
          <p:nvPr/>
        </p:nvSpPr>
        <p:spPr bwMode="auto">
          <a:xfrm>
            <a:off x="146050" y="107950"/>
            <a:ext cx="8769350" cy="3092450"/>
          </a:xfrm>
          <a:prstGeom prst="rect">
            <a:avLst/>
          </a:prstGeom>
          <a:noFill/>
          <a:ln w="9525">
            <a:noFill/>
            <a:miter lim="800000"/>
            <a:headEnd/>
            <a:tailEnd/>
          </a:ln>
        </p:spPr>
        <p:txBody>
          <a:bodyPr>
            <a:spAutoFit/>
          </a:bodyPr>
          <a:lstStyle/>
          <a:p>
            <a:pPr algn="just" rtl="1">
              <a:lnSpc>
                <a:spcPct val="150000"/>
              </a:lnSpc>
              <a:defRPr/>
            </a:pPr>
            <a:r>
              <a:rPr lang="ar-KW" sz="2600" b="1" dirty="0">
                <a:latin typeface="+mn-lt"/>
              </a:rPr>
              <a:t>هذه المواد موجودة في العديد من المواد الغذائية وغير الغذائية مثل الحلوى، العلك، الخبز، الكعك، الجبن، مصل اللبن، الكائنات المعدلة وراثيا، الفيتامينات، والمواد الاستهلاكية مثل صابون اليد التجاري (الصلب أو السائل)، الشامبو، المنظفات، معاجين الأسنان، مزيلات العرق، ومستحضرات التجميل، ومنتجات العناية بالبشرة، مثل مرطب الجلد، والمستحضرات الصيدلانية وكذلك في الأعلاف.</a:t>
            </a:r>
            <a:endParaRPr lang="en-US" sz="2600" b="1" dirty="0">
              <a:latin typeface="+mn-lt"/>
            </a:endParaRPr>
          </a:p>
        </p:txBody>
      </p:sp>
      <p:pic>
        <p:nvPicPr>
          <p:cNvPr id="59403" name="Picture 7"/>
          <p:cNvPicPr>
            <a:picLocks noChangeAspect="1" noChangeArrowheads="1"/>
          </p:cNvPicPr>
          <p:nvPr/>
        </p:nvPicPr>
        <p:blipFill>
          <a:blip r:embed="rId10"/>
          <a:srcRect/>
          <a:stretch>
            <a:fillRect/>
          </a:stretch>
        </p:blipFill>
        <p:spPr bwMode="auto">
          <a:xfrm>
            <a:off x="6731000" y="3371850"/>
            <a:ext cx="2413000" cy="1809750"/>
          </a:xfrm>
          <a:prstGeom prst="rect">
            <a:avLst/>
          </a:prstGeom>
          <a:noFill/>
          <a:ln w="9525">
            <a:noFill/>
            <a:miter lim="800000"/>
            <a:headEnd/>
            <a:tailEnd/>
          </a:ln>
        </p:spPr>
      </p:pic>
      <p:pic>
        <p:nvPicPr>
          <p:cNvPr id="14" name="Picture 3"/>
          <p:cNvPicPr>
            <a:picLocks noChangeAspect="1" noChangeArrowheads="1"/>
          </p:cNvPicPr>
          <p:nvPr/>
        </p:nvPicPr>
        <p:blipFill>
          <a:blip r:embed="rId11">
            <a:extLst/>
          </a:blip>
          <a:srcRect/>
          <a:stretch>
            <a:fillRect/>
          </a:stretch>
        </p:blipFill>
        <p:spPr bwMode="auto">
          <a:xfrm>
            <a:off x="1981200" y="3657600"/>
            <a:ext cx="1360800" cy="1143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59405" name="Picture 2" descr="F:\New folder\2898778558.jpg"/>
          <p:cNvPicPr>
            <a:picLocks noChangeAspect="1" noChangeArrowheads="1"/>
          </p:cNvPicPr>
          <p:nvPr/>
        </p:nvPicPr>
        <p:blipFill>
          <a:blip r:embed="rId12"/>
          <a:srcRect/>
          <a:stretch>
            <a:fillRect/>
          </a:stretch>
        </p:blipFill>
        <p:spPr bwMode="auto">
          <a:xfrm>
            <a:off x="5410200" y="3581400"/>
            <a:ext cx="1219200" cy="914400"/>
          </a:xfrm>
          <a:prstGeom prst="rect">
            <a:avLst/>
          </a:prstGeom>
          <a:noFill/>
          <a:ln w="9525">
            <a:noFill/>
            <a:miter lim="800000"/>
            <a:headEnd/>
            <a:tailEnd/>
          </a:ln>
        </p:spPr>
      </p:pic>
      <p:pic>
        <p:nvPicPr>
          <p:cNvPr id="59406" name="Picture 12" descr="F:\New folder\2900194180.jpg"/>
          <p:cNvPicPr>
            <a:picLocks noChangeAspect="1" noChangeArrowheads="1"/>
          </p:cNvPicPr>
          <p:nvPr/>
        </p:nvPicPr>
        <p:blipFill>
          <a:blip r:embed="rId13"/>
          <a:srcRect/>
          <a:stretch>
            <a:fillRect/>
          </a:stretch>
        </p:blipFill>
        <p:spPr bwMode="auto">
          <a:xfrm>
            <a:off x="5410200" y="4572000"/>
            <a:ext cx="1347788" cy="1219200"/>
          </a:xfrm>
          <a:prstGeom prst="rect">
            <a:avLst/>
          </a:prstGeom>
          <a:noFill/>
          <a:ln w="9525">
            <a:noFill/>
            <a:miter lim="800000"/>
            <a:headEnd/>
            <a:tailEnd/>
          </a:ln>
        </p:spPr>
      </p:pic>
      <p:sp>
        <p:nvSpPr>
          <p:cNvPr id="15" name="Rectangle 1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457200" y="312738"/>
            <a:ext cx="8229600" cy="2570162"/>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800" b="1">
                <a:latin typeface="Simplified Arabic" pitchFamily="18" charset="-78"/>
                <a:cs typeface="Simplified Arabic" pitchFamily="18" charset="-78"/>
              </a:rPr>
              <a:t>وبالنظر إلى الأمثلة التي نوقشت كنماذج للإستحالة، نجد أن هناك آراء غريبة تنظر إلى حتى التغيير الطبيعي الجزئي للمواد النجسة على أنه ضرب من الإستحالة!</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457200" y="457200"/>
            <a:ext cx="8229600" cy="257016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800" b="1">
                <a:latin typeface="Simplified Arabic" pitchFamily="18" charset="-78"/>
                <a:cs typeface="Simplified Arabic" pitchFamily="18" charset="-78"/>
              </a:rPr>
              <a:t>ومن خلال قراءة تفسيرهم الفقهي للإستحالة، والتفسير العلمي لها، يمكن للمرء أن يختلف تماما مع الآراء الفقهية وذلك في الأمثلة التالية:</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85800" y="819150"/>
            <a:ext cx="8229600" cy="3192463"/>
          </a:xfrm>
          <a:prstGeom prst="rect">
            <a:avLst/>
          </a:prstGeom>
          <a:noFill/>
          <a:ln w="9525">
            <a:noFill/>
            <a:miter lim="800000"/>
            <a:headEnd/>
            <a:tailEnd/>
          </a:ln>
        </p:spPr>
        <p:txBody>
          <a:bodyPr>
            <a:spAutoFit/>
          </a:bodyPr>
          <a:lstStyle/>
          <a:p>
            <a:pPr algn="just" rtl="1">
              <a:lnSpc>
                <a:spcPct val="200000"/>
              </a:lnSpc>
            </a:pPr>
            <a:r>
              <a:rPr lang="ar-KW" sz="2600" b="1">
                <a:solidFill>
                  <a:srgbClr val="FF0000"/>
                </a:solidFill>
                <a:latin typeface="Simplified Arabic" pitchFamily="18" charset="-78"/>
                <a:cs typeface="Simplified Arabic" pitchFamily="18" charset="-78"/>
              </a:rPr>
              <a:t>1. الجيلاتين الذي هو متطابق في تركيبه الكيميائي للأحماض الأمينية المستخلص من الكولاجين المركب الأم في النسيج الحيواني من جلود الخنازير أو مأخوذة من جلود البقر حتى لو لم تذبح بطريقة الحلال سوف تخضع أيضا للإستحالة وتصبح طاهرة.</a:t>
            </a:r>
            <a:endParaRPr lang="en-US" sz="2600" b="1">
              <a:solidFill>
                <a:srgbClr val="FF0000"/>
              </a:solidFill>
              <a:latin typeface="Simplified Arabic" pitchFamily="18" charset="-78"/>
              <a:cs typeface="Simplified Arabic" pitchFamily="18" charset="-78"/>
            </a:endParaRPr>
          </a:p>
        </p:txBody>
      </p:sp>
      <p:pic>
        <p:nvPicPr>
          <p:cNvPr id="62467" name="Picture 4" descr="نتيجة بحث الصور عن ‪chemical gelatin‬‏"/>
          <p:cNvPicPr>
            <a:picLocks noChangeAspect="1" noChangeArrowheads="1"/>
          </p:cNvPicPr>
          <p:nvPr/>
        </p:nvPicPr>
        <p:blipFill>
          <a:blip r:embed="rId2"/>
          <a:srcRect/>
          <a:stretch>
            <a:fillRect/>
          </a:stretch>
        </p:blipFill>
        <p:spPr bwMode="auto">
          <a:xfrm>
            <a:off x="1752600" y="4495800"/>
            <a:ext cx="5186363" cy="1854200"/>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9144000" cy="836712"/>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KW" sz="4400" b="1" dirty="0">
                <a:solidFill>
                  <a:schemeClr val="tx1"/>
                </a:solidFill>
                <a:latin typeface="Times New Roman" pitchFamily="18" charset="0"/>
                <a:ea typeface="ＭＳ Ｐゴシック" charset="-128"/>
                <a:cs typeface="Times New Roman" pitchFamily="18" charset="0"/>
              </a:rPr>
              <a:t>المحتويات</a:t>
            </a:r>
            <a:endParaRPr lang="en-MY" sz="4400" b="1" dirty="0">
              <a:solidFill>
                <a:schemeClr val="tx1"/>
              </a:solidFill>
              <a:latin typeface="Times New Roman" pitchFamily="18" charset="0"/>
              <a:ea typeface="ＭＳ Ｐゴシック" charset="-128"/>
              <a:cs typeface="Times New Roman" pitchFamily="18" charset="0"/>
            </a:endParaRPr>
          </a:p>
        </p:txBody>
      </p:sp>
      <p:sp>
        <p:nvSpPr>
          <p:cNvPr id="6" name="Content Placeholder 2"/>
          <p:cNvSpPr txBox="1">
            <a:spLocks/>
          </p:cNvSpPr>
          <p:nvPr/>
        </p:nvSpPr>
        <p:spPr bwMode="auto">
          <a:xfrm>
            <a:off x="457200" y="1143000"/>
            <a:ext cx="8534400" cy="5029200"/>
          </a:xfrm>
          <a:prstGeom prst="rect">
            <a:avLst/>
          </a:prstGeom>
          <a:noFill/>
          <a:ln w="9525">
            <a:noFill/>
            <a:miter lim="800000"/>
            <a:headEnd/>
            <a:tailEnd/>
          </a:ln>
        </p:spPr>
        <p:txBody>
          <a:bodyPr/>
          <a:lstStyle/>
          <a:p>
            <a:pPr marL="457200" indent="-457200" algn="r" rtl="1">
              <a:lnSpc>
                <a:spcPct val="150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2800" b="1">
                <a:latin typeface="Simplified Arabic" pitchFamily="18" charset="-78"/>
                <a:cs typeface="Simplified Arabic" pitchFamily="18" charset="-78"/>
              </a:rPr>
              <a:t>المقدمة</a:t>
            </a:r>
          </a:p>
          <a:p>
            <a:pPr marL="457200" indent="-457200" algn="r" rtl="1">
              <a:lnSpc>
                <a:spcPct val="150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2800" b="1">
                <a:latin typeface="Simplified Arabic" pitchFamily="18" charset="-78"/>
                <a:cs typeface="Simplified Arabic" pitchFamily="18" charset="-78"/>
              </a:rPr>
              <a:t>حالات الإستحالة والمصطلحات المتعلقة بها</a:t>
            </a:r>
          </a:p>
          <a:p>
            <a:pPr marL="457200" indent="-457200" algn="r" rtl="1">
              <a:lnSpc>
                <a:spcPct val="150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2800" b="1">
                <a:latin typeface="Simplified Arabic" pitchFamily="18" charset="-78"/>
                <a:cs typeface="Simplified Arabic" pitchFamily="18" charset="-78"/>
              </a:rPr>
              <a:t>تطبيقات على الإستحالة</a:t>
            </a:r>
          </a:p>
          <a:p>
            <a:pPr marL="457200" indent="-457200" algn="r" rtl="1">
              <a:lnSpc>
                <a:spcPct val="150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2800" b="1">
                <a:latin typeface="Simplified Arabic" pitchFamily="18" charset="-78"/>
                <a:cs typeface="Simplified Arabic" pitchFamily="18" charset="-78"/>
              </a:rPr>
              <a:t>آراء علماء المسلمين حول الإستحالة</a:t>
            </a:r>
          </a:p>
          <a:p>
            <a:pPr marL="457200" indent="-457200" algn="r" rtl="1">
              <a:lnSpc>
                <a:spcPct val="150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2800" b="1">
                <a:latin typeface="Simplified Arabic" pitchFamily="18" charset="-78"/>
                <a:cs typeface="Simplified Arabic" pitchFamily="18" charset="-78"/>
              </a:rPr>
              <a:t>الاستنتاجات</a:t>
            </a:r>
          </a:p>
          <a:p>
            <a:pPr marL="457200" indent="-457200" algn="r" rtl="1">
              <a:lnSpc>
                <a:spcPct val="150000"/>
              </a:lnSpc>
              <a:spcBef>
                <a:spcPts val="600"/>
              </a:spcBef>
              <a:buFont typeface="Courier New" pitchFamily="49" charset="0"/>
              <a:buChar char="o"/>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ar-KW" sz="2800" b="1">
                <a:latin typeface="Simplified Arabic" pitchFamily="18" charset="-78"/>
                <a:cs typeface="Simplified Arabic" pitchFamily="18" charset="-78"/>
              </a:rPr>
              <a:t>التوصيات</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57200" y="685800"/>
            <a:ext cx="8229600" cy="1592263"/>
          </a:xfrm>
          <a:prstGeom prst="rect">
            <a:avLst/>
          </a:prstGeom>
          <a:noFill/>
          <a:ln w="9525">
            <a:noFill/>
            <a:miter lim="800000"/>
            <a:headEnd/>
            <a:tailEnd/>
          </a:ln>
        </p:spPr>
        <p:txBody>
          <a:bodyPr>
            <a:spAutoFit/>
          </a:bodyPr>
          <a:lstStyle/>
          <a:p>
            <a:pPr algn="just" rtl="1">
              <a:lnSpc>
                <a:spcPct val="200000"/>
              </a:lnSpc>
            </a:pPr>
            <a:r>
              <a:rPr lang="ar-KW" sz="2600" b="1">
                <a:solidFill>
                  <a:srgbClr val="0070C0"/>
                </a:solidFill>
                <a:latin typeface="Simplified Arabic" pitchFamily="18" charset="-78"/>
                <a:cs typeface="Simplified Arabic" pitchFamily="18" charset="-78"/>
              </a:rPr>
              <a:t>2. الجليسرين من مصادر حرام والذي خضع لتفاعلات كيميائية هو ليس بدهن الآن  وإنما هو مادة أخرى.</a:t>
            </a:r>
          </a:p>
        </p:txBody>
      </p:sp>
      <p:sp>
        <p:nvSpPr>
          <p:cNvPr id="5" name="Text Box 4"/>
          <p:cNvSpPr txBox="1">
            <a:spLocks noChangeArrowheads="1"/>
          </p:cNvSpPr>
          <p:nvPr/>
        </p:nvSpPr>
        <p:spPr bwMode="auto">
          <a:xfrm>
            <a:off x="457200" y="2446338"/>
            <a:ext cx="8229600" cy="1592262"/>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600" b="1">
                <a:solidFill>
                  <a:srgbClr val="FF0000"/>
                </a:solidFill>
                <a:latin typeface="Simplified Arabic" pitchFamily="18" charset="-78"/>
                <a:cs typeface="Simplified Arabic" pitchFamily="18" charset="-78"/>
              </a:rPr>
              <a:t>ويتبع هذا الحكم الشرعي أن الصابون الذي يتم إنتاجه من مصادر حرام أو نجسة مثل دهون الخنزير تخضع للإستحالة وتصبح طاهرة.</a:t>
            </a: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57200" y="762000"/>
            <a:ext cx="8229600" cy="3192463"/>
          </a:xfrm>
          <a:prstGeom prst="rect">
            <a:avLst/>
          </a:prstGeom>
          <a:noFill/>
          <a:ln w="9525">
            <a:noFill/>
            <a:miter lim="800000"/>
            <a:headEnd/>
            <a:tailEnd/>
          </a:ln>
        </p:spPr>
        <p:txBody>
          <a:bodyPr>
            <a:spAutoFit/>
          </a:bodyPr>
          <a:lstStyle/>
          <a:p>
            <a:pPr algn="just" rtl="1">
              <a:lnSpc>
                <a:spcPct val="200000"/>
              </a:lnSpc>
            </a:pPr>
            <a:r>
              <a:rPr lang="ar-KW" sz="2600" b="1">
                <a:solidFill>
                  <a:srgbClr val="0070C0"/>
                </a:solidFill>
                <a:latin typeface="Simplified Arabic" pitchFamily="18" charset="-78"/>
                <a:cs typeface="Simplified Arabic" pitchFamily="18" charset="-78"/>
              </a:rPr>
              <a:t>3. الأحماض الأمينية والمضافات الغذائية، والقليل من الكحول، والبروتينات والمنافح من مصادر حرام، فلأنها تتواجد بكميات قليلة جداً أي أنه تم تخفيفها إلى حد ليس له أي أثر على المنتج النهائي (كما يعتقد) فإنها على حد رأيهم أيضا خضعت للإستحالة وتصبح طاهرة.</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4"/>
          <p:cNvSpPr txBox="1">
            <a:spLocks noChangeArrowheads="1"/>
          </p:cNvSpPr>
          <p:nvPr/>
        </p:nvSpPr>
        <p:spPr bwMode="auto">
          <a:xfrm>
            <a:off x="457200" y="685800"/>
            <a:ext cx="8229600" cy="1592263"/>
          </a:xfrm>
          <a:prstGeom prst="rect">
            <a:avLst/>
          </a:prstGeom>
          <a:noFill/>
          <a:ln w="9525">
            <a:noFill/>
            <a:miter lim="800000"/>
            <a:headEnd/>
            <a:tailEnd/>
          </a:ln>
        </p:spPr>
        <p:txBody>
          <a:bodyPr>
            <a:spAutoFit/>
          </a:bodyPr>
          <a:lstStyle/>
          <a:p>
            <a:pPr algn="just" rtl="1">
              <a:lnSpc>
                <a:spcPct val="200000"/>
              </a:lnSpc>
            </a:pPr>
            <a:r>
              <a:rPr lang="ar-KW" sz="2600" b="1">
                <a:solidFill>
                  <a:srgbClr val="FF0000"/>
                </a:solidFill>
                <a:latin typeface="Simplified Arabic" pitchFamily="18" charset="-78"/>
                <a:cs typeface="Simplified Arabic" pitchFamily="18" charset="-78"/>
              </a:rPr>
              <a:t>4. البلازما التي تمثل جزءا كبيراً من الدم هو ليس بدم الآن، لأنه خضع للإستحالة.</a:t>
            </a:r>
            <a:endParaRPr lang="en-GB" sz="2600" b="1">
              <a:solidFill>
                <a:srgbClr val="FF0000"/>
              </a:solidFill>
              <a:latin typeface="Simplified Arabic" pitchFamily="18" charset="-78"/>
              <a:cs typeface="Simplified Arabic" pitchFamily="18" charset="-78"/>
            </a:endParaRPr>
          </a:p>
        </p:txBody>
      </p:sp>
      <p:sp>
        <p:nvSpPr>
          <p:cNvPr id="5" name="Text Box 4"/>
          <p:cNvSpPr txBox="1">
            <a:spLocks noChangeArrowheads="1"/>
          </p:cNvSpPr>
          <p:nvPr/>
        </p:nvSpPr>
        <p:spPr bwMode="auto">
          <a:xfrm>
            <a:off x="457200" y="2446338"/>
            <a:ext cx="8229600" cy="1592262"/>
          </a:xfrm>
          <a:prstGeom prst="rect">
            <a:avLst/>
          </a:prstGeom>
          <a:noFill/>
          <a:ln w="9525">
            <a:noFill/>
            <a:miter lim="800000"/>
            <a:headEnd/>
            <a:tailEnd/>
          </a:ln>
        </p:spPr>
        <p:txBody>
          <a:bodyPr>
            <a:spAutoFit/>
          </a:bodyPr>
          <a:lstStyle/>
          <a:p>
            <a:pPr algn="just" rtl="1">
              <a:lnSpc>
                <a:spcPct val="200000"/>
              </a:lnSpc>
            </a:pPr>
            <a:r>
              <a:rPr lang="ar-KW" sz="2600" b="1">
                <a:solidFill>
                  <a:srgbClr val="0070C0"/>
                </a:solidFill>
                <a:latin typeface="Simplified Arabic" pitchFamily="18" charset="-78"/>
                <a:cs typeface="Simplified Arabic" pitchFamily="18" charset="-78"/>
              </a:rPr>
              <a:t>5. الدم، جيلاتين الخنزير، واللحوم الميتة في العلف إذا إستحالت حتى ولو بشكل متعمد هي في نظرهم الآن حلال.</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ChangeArrowheads="1"/>
          </p:cNvSpPr>
          <p:nvPr/>
        </p:nvSpPr>
        <p:spPr bwMode="auto">
          <a:xfrm>
            <a:off x="228600" y="544513"/>
            <a:ext cx="8610600" cy="4240212"/>
          </a:xfrm>
          <a:prstGeom prst="rect">
            <a:avLst/>
          </a:prstGeom>
          <a:noFill/>
          <a:ln w="9525">
            <a:noFill/>
            <a:miter lim="800000"/>
            <a:headEnd/>
            <a:tailEnd/>
          </a:ln>
        </p:spPr>
        <p:txBody>
          <a:bodyPr>
            <a:spAutoFit/>
          </a:bodyPr>
          <a:lstStyle/>
          <a:p>
            <a:pPr algn="just" rtl="1">
              <a:lnSpc>
                <a:spcPct val="250000"/>
              </a:lnSpc>
            </a:pPr>
            <a:r>
              <a:rPr lang="ar-KW" sz="2800" b="1">
                <a:latin typeface="Simplified Arabic" pitchFamily="18" charset="-78"/>
                <a:cs typeface="Simplified Arabic" pitchFamily="18" charset="-78"/>
              </a:rPr>
              <a:t>س: هل يمكن أن ينظر إلى أي من تلك المواد ذات الأصل النجس أو المحرم على أنها وحدة جديدة لا تنتمي إلى المادة النجسة أو المحرمة الاصلية، وتختلف عنها في تركيبها الكيميائي، أو في خواصها الكيميائية والطبيعية، وتحمل إسم جديد؟ </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685800"/>
            <a:ext cx="8610600" cy="2085975"/>
          </a:xfrm>
          <a:prstGeom prst="rect">
            <a:avLst/>
          </a:prstGeom>
          <a:noFill/>
          <a:ln w="9525">
            <a:noFill/>
            <a:miter lim="800000"/>
            <a:headEnd/>
            <a:tailEnd/>
          </a:ln>
        </p:spPr>
        <p:txBody>
          <a:bodyPr>
            <a:spAutoFit/>
          </a:bodyPr>
          <a:lstStyle/>
          <a:p>
            <a:pPr marL="342900" indent="-342900" algn="just" rtl="1">
              <a:lnSpc>
                <a:spcPct val="250000"/>
              </a:lnSpc>
              <a:buFont typeface="Courier New" pitchFamily="49" charset="0"/>
              <a:buChar char="o"/>
            </a:pPr>
            <a:r>
              <a:rPr lang="ar-KW" sz="2800" b="1">
                <a:latin typeface="Simplified Arabic" pitchFamily="18" charset="-78"/>
                <a:cs typeface="Simplified Arabic" pitchFamily="18" charset="-78"/>
              </a:rPr>
              <a:t>وبمعنى آخر هل يمكن القول أن عين المكونات تلك تحولت إلى منتج جديد يختلف عن أصله الذي تحول منه؟</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04800" y="228600"/>
            <a:ext cx="8305800" cy="2085975"/>
          </a:xfrm>
          <a:prstGeom prst="rect">
            <a:avLst/>
          </a:prstGeom>
          <a:noFill/>
          <a:ln w="9525">
            <a:noFill/>
            <a:miter lim="800000"/>
            <a:headEnd/>
            <a:tailEnd/>
          </a:ln>
        </p:spPr>
        <p:txBody>
          <a:bodyPr>
            <a:spAutoFit/>
          </a:bodyPr>
          <a:lstStyle/>
          <a:p>
            <a:pPr marL="171450" indent="-171450" algn="just" rtl="1">
              <a:lnSpc>
                <a:spcPct val="250000"/>
              </a:lnSpc>
              <a:buFont typeface="Courier New" pitchFamily="49" charset="0"/>
              <a:buChar char="o"/>
            </a:pPr>
            <a:r>
              <a:rPr lang="en-US" sz="2800" b="1">
                <a:latin typeface="Simplified Arabic" pitchFamily="18" charset="-78"/>
                <a:cs typeface="Simplified Arabic" pitchFamily="18" charset="-78"/>
              </a:rPr>
              <a:t> </a:t>
            </a:r>
            <a:r>
              <a:rPr lang="ar-SA" sz="2800" b="1">
                <a:latin typeface="Simplified Arabic" pitchFamily="18" charset="-78"/>
                <a:cs typeface="Simplified Arabic" pitchFamily="18" charset="-78"/>
              </a:rPr>
              <a:t>يعني</a:t>
            </a:r>
            <a:r>
              <a:rPr lang="ar-KW" sz="2800" b="1">
                <a:latin typeface="Simplified Arabic" pitchFamily="18" charset="-78"/>
                <a:cs typeface="Simplified Arabic" pitchFamily="18" charset="-78"/>
              </a:rPr>
              <a:t> هذا</a:t>
            </a:r>
            <a:r>
              <a:rPr lang="ar-SA" sz="2800" b="1">
                <a:latin typeface="Simplified Arabic" pitchFamily="18" charset="-78"/>
                <a:cs typeface="Simplified Arabic" pitchFamily="18" charset="-78"/>
              </a:rPr>
              <a:t> أنّ حكم </a:t>
            </a:r>
            <a:r>
              <a:rPr lang="ar-KW" sz="2800" b="1">
                <a:latin typeface="Simplified Arabic" pitchFamily="18" charset="-78"/>
                <a:cs typeface="Simplified Arabic" pitchFamily="18" charset="-78"/>
              </a:rPr>
              <a:t>المواد الأولية التي تشكل منها المنتج النهائي </a:t>
            </a:r>
            <a:r>
              <a:rPr lang="ar-SA" sz="2800" b="1">
                <a:latin typeface="Simplified Arabic" pitchFamily="18" charset="-78"/>
                <a:cs typeface="Simplified Arabic" pitchFamily="18" charset="-78"/>
              </a:rPr>
              <a:t>باقٍ على أصل التحريم.</a:t>
            </a:r>
            <a:endParaRPr lang="en-US" sz="2800" b="1">
              <a:latin typeface="Simplified Arabic" pitchFamily="18" charset="-78"/>
              <a:cs typeface="Simplified Arabic" pitchFamily="18" charset="-78"/>
            </a:endParaRPr>
          </a:p>
        </p:txBody>
      </p:sp>
      <p:sp>
        <p:nvSpPr>
          <p:cNvPr id="5" name="Rectangle 2"/>
          <p:cNvSpPr>
            <a:spLocks noChangeArrowheads="1"/>
          </p:cNvSpPr>
          <p:nvPr/>
        </p:nvSpPr>
        <p:spPr bwMode="auto">
          <a:xfrm>
            <a:off x="304800" y="2638425"/>
            <a:ext cx="8305800" cy="2085975"/>
          </a:xfrm>
          <a:prstGeom prst="rect">
            <a:avLst/>
          </a:prstGeom>
          <a:noFill/>
          <a:ln w="9525">
            <a:noFill/>
            <a:miter lim="800000"/>
            <a:headEnd/>
            <a:tailEnd/>
          </a:ln>
        </p:spPr>
        <p:txBody>
          <a:bodyPr>
            <a:spAutoFit/>
          </a:bodyPr>
          <a:lstStyle/>
          <a:p>
            <a:pPr marL="171450" indent="-171450" algn="just" rtl="1">
              <a:lnSpc>
                <a:spcPct val="250000"/>
              </a:lnSpc>
              <a:buFont typeface="Courier New" pitchFamily="49" charset="0"/>
              <a:buChar char="o"/>
            </a:pPr>
            <a:r>
              <a:rPr lang="en-US" sz="2800" b="1">
                <a:latin typeface="Simplified Arabic" pitchFamily="18" charset="-78"/>
                <a:cs typeface="Simplified Arabic" pitchFamily="18" charset="-78"/>
              </a:rPr>
              <a:t> </a:t>
            </a:r>
            <a:r>
              <a:rPr lang="ar-KW" sz="2800" b="1">
                <a:latin typeface="Simplified Arabic" pitchFamily="18" charset="-78"/>
                <a:cs typeface="Simplified Arabic" pitchFamily="18" charset="-78"/>
              </a:rPr>
              <a:t>وهناك </a:t>
            </a:r>
            <a:r>
              <a:rPr lang="ar-SA" sz="2800" b="1">
                <a:latin typeface="Simplified Arabic" pitchFamily="18" charset="-78"/>
                <a:cs typeface="Simplified Arabic" pitchFamily="18" charset="-78"/>
              </a:rPr>
              <a:t>مخاطر صحية التي يمكن أن تتسبب بها الحيوانات التي يتم إطعامها الأعلاف من أصل محرم أو نجس على صحة الإنسان.</a:t>
            </a:r>
            <a:endParaRPr lang="en-US" sz="28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457200" y="1143000"/>
            <a:ext cx="8229600" cy="239236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600" b="1">
                <a:solidFill>
                  <a:srgbClr val="FF0000"/>
                </a:solidFill>
                <a:latin typeface="Simplified Arabic" pitchFamily="18" charset="-78"/>
                <a:cs typeface="Simplified Arabic" pitchFamily="18" charset="-78"/>
              </a:rPr>
              <a:t>الذي يجعل من آرائهم الفقهية حول الإستحالة في هذه الأمثلة ضعيف، ومردود، ودعم للرأي القائل بأن الإستحالة غير مطهرة للمادة النجسة هي آيات من القرآن الكريم وأحاديث نبينا محمد (صلى الله عليه وسلم).</a:t>
            </a:r>
            <a:endParaRPr lang="en-GB" sz="2600" b="1">
              <a:solidFill>
                <a:srgbClr val="FF0000"/>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8"/>
          <p:cNvSpPr>
            <a:spLocks noChangeArrowheads="1"/>
          </p:cNvSpPr>
          <p:nvPr/>
        </p:nvSpPr>
        <p:spPr bwMode="auto">
          <a:xfrm>
            <a:off x="381000" y="914400"/>
            <a:ext cx="8458200" cy="3162300"/>
          </a:xfrm>
          <a:prstGeom prst="rect">
            <a:avLst/>
          </a:prstGeom>
          <a:noFill/>
          <a:ln w="9525">
            <a:noFill/>
            <a:miter lim="800000"/>
            <a:headEnd/>
            <a:tailEnd/>
          </a:ln>
        </p:spPr>
        <p:txBody>
          <a:bodyPr>
            <a:spAutoFit/>
          </a:bodyPr>
          <a:lstStyle/>
          <a:p>
            <a:pPr algn="just" rtl="1">
              <a:lnSpc>
                <a:spcPct val="250000"/>
              </a:lnSpc>
            </a:pPr>
            <a:r>
              <a:rPr lang="ar-SA" sz="2800" b="1">
                <a:latin typeface="Times-Roman"/>
                <a:cs typeface="Simplified Arabic" pitchFamily="18" charset="-78"/>
              </a:rPr>
              <a:t>{حرمت عليكم الميتة والدم ولحم الخنزير وما أهل لغير الله به والمنخنقة والموقوذة والمتردية والنطيحة وما أكل السبع إلا ما ذكيتم وما ذبح على النصب} (المائدة:</a:t>
            </a:r>
            <a:r>
              <a:rPr lang="ar-KW" sz="2800" b="1">
                <a:latin typeface="Times-Roman"/>
                <a:cs typeface="Simplified Arabic" pitchFamily="18" charset="-78"/>
              </a:rPr>
              <a:t> </a:t>
            </a:r>
            <a:r>
              <a:rPr lang="ar-SA" sz="2800" b="1">
                <a:latin typeface="Times-Roman"/>
                <a:cs typeface="Simplified Arabic" pitchFamily="18" charset="-78"/>
              </a:rPr>
              <a:t>3). </a:t>
            </a:r>
            <a:endParaRPr lang="ar-KW" sz="2800" b="1">
              <a:latin typeface="Times-Roman"/>
              <a:cs typeface="Simplified Arabic" pitchFamily="18" charset="-78"/>
            </a:endParaRPr>
          </a:p>
        </p:txBody>
      </p:sp>
      <p:sp>
        <p:nvSpPr>
          <p:cNvPr id="70659" name="Rectangle 3"/>
          <p:cNvSpPr>
            <a:spLocks noChangeArrowheads="1"/>
          </p:cNvSpPr>
          <p:nvPr/>
        </p:nvSpPr>
        <p:spPr bwMode="auto">
          <a:xfrm>
            <a:off x="381000" y="152400"/>
            <a:ext cx="8458200" cy="584200"/>
          </a:xfrm>
          <a:prstGeom prst="rect">
            <a:avLst/>
          </a:prstGeom>
          <a:solidFill>
            <a:srgbClr val="00B050"/>
          </a:solidFill>
          <a:ln w="9525">
            <a:noFill/>
            <a:miter lim="800000"/>
            <a:headEnd/>
            <a:tailEnd/>
          </a:ln>
        </p:spPr>
        <p:txBody>
          <a:bodyPr>
            <a:spAutoFit/>
          </a:bodyPr>
          <a:lstStyle/>
          <a:p>
            <a:pPr algn="r" rtl="1"/>
            <a:r>
              <a:rPr lang="ar-KW" sz="3200" b="1">
                <a:solidFill>
                  <a:schemeClr val="bg1"/>
                </a:solidFill>
                <a:latin typeface="Simplified Arabic" pitchFamily="18" charset="-78"/>
                <a:cs typeface="Simplified Arabic" pitchFamily="18" charset="-78"/>
              </a:rPr>
              <a:t>يقول الله سبحانه وتعالى:</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8"/>
          <p:cNvSpPr>
            <a:spLocks noChangeArrowheads="1"/>
          </p:cNvSpPr>
          <p:nvPr/>
        </p:nvSpPr>
        <p:spPr bwMode="auto">
          <a:xfrm>
            <a:off x="533400" y="457200"/>
            <a:ext cx="7924800" cy="2085975"/>
          </a:xfrm>
          <a:prstGeom prst="rect">
            <a:avLst/>
          </a:prstGeom>
          <a:noFill/>
          <a:ln w="9525">
            <a:noFill/>
            <a:miter lim="800000"/>
            <a:headEnd/>
            <a:tailEnd/>
          </a:ln>
        </p:spPr>
        <p:txBody>
          <a:bodyPr>
            <a:spAutoFit/>
          </a:bodyPr>
          <a:lstStyle/>
          <a:p>
            <a:pPr algn="just" rtl="1">
              <a:lnSpc>
                <a:spcPct val="250000"/>
              </a:lnSpc>
            </a:pPr>
            <a:r>
              <a:rPr lang="ar-SA" sz="2800" b="1">
                <a:latin typeface="Times-Roman"/>
                <a:cs typeface="Simplified Arabic" pitchFamily="18" charset="-78"/>
              </a:rPr>
              <a:t>{</a:t>
            </a:r>
            <a:r>
              <a:rPr lang="ar-KW" sz="2800" b="1">
                <a:latin typeface="Times-Roman"/>
                <a:cs typeface="Simplified Arabic" pitchFamily="18" charset="-78"/>
              </a:rPr>
              <a:t>يا أيها الذين آمنوا إنما الخمر والميسر والأنصاب والأزلام رجس من عمل الشيطان </a:t>
            </a:r>
            <a:r>
              <a:rPr lang="ar-KW" sz="2800" b="1">
                <a:solidFill>
                  <a:srgbClr val="00B050"/>
                </a:solidFill>
                <a:latin typeface="Times-Roman"/>
                <a:cs typeface="Simplified Arabic" pitchFamily="18" charset="-78"/>
              </a:rPr>
              <a:t>فاجتنبوه</a:t>
            </a:r>
            <a:r>
              <a:rPr lang="ar-KW" sz="2800" b="1">
                <a:latin typeface="Times-Roman"/>
                <a:cs typeface="Simplified Arabic" pitchFamily="18" charset="-78"/>
              </a:rPr>
              <a:t> لعلكم تفلحون</a:t>
            </a:r>
            <a:r>
              <a:rPr lang="ar-SA" sz="2800" b="1">
                <a:latin typeface="Times-Roman"/>
                <a:cs typeface="Simplified Arabic" pitchFamily="18" charset="-78"/>
              </a:rPr>
              <a:t>} (المائدة:</a:t>
            </a:r>
            <a:r>
              <a:rPr lang="ar-KW" sz="2800" b="1">
                <a:latin typeface="Times-Roman"/>
                <a:cs typeface="Simplified Arabic" pitchFamily="18" charset="-78"/>
              </a:rPr>
              <a:t> 90</a:t>
            </a:r>
            <a:r>
              <a:rPr lang="ar-SA" sz="2800" b="1">
                <a:latin typeface="Times-Roman"/>
                <a:cs typeface="Simplified Arabic" pitchFamily="18" charset="-78"/>
              </a:rPr>
              <a:t>). </a:t>
            </a:r>
            <a:endParaRPr lang="ar-KW" sz="2800" b="1">
              <a:latin typeface="Times-Roman"/>
              <a:cs typeface="Simplified Arabic" pitchFamily="18" charset="-78"/>
            </a:endParaRPr>
          </a:p>
        </p:txBody>
      </p:sp>
      <p:grpSp>
        <p:nvGrpSpPr>
          <p:cNvPr id="2" name="Group 40"/>
          <p:cNvGrpSpPr>
            <a:grpSpLocks/>
          </p:cNvGrpSpPr>
          <p:nvPr/>
        </p:nvGrpSpPr>
        <p:grpSpPr bwMode="auto">
          <a:xfrm>
            <a:off x="838200" y="2819400"/>
            <a:ext cx="7010400" cy="2514600"/>
            <a:chOff x="381000" y="457200"/>
            <a:chExt cx="8763000" cy="3476625"/>
          </a:xfrm>
        </p:grpSpPr>
        <p:pic>
          <p:nvPicPr>
            <p:cNvPr id="71684" name="Picture 41"/>
            <p:cNvPicPr>
              <a:picLocks noChangeAspect="1" noChangeArrowheads="1"/>
            </p:cNvPicPr>
            <p:nvPr/>
          </p:nvPicPr>
          <p:blipFill>
            <a:blip r:embed="rId2"/>
            <a:srcRect/>
            <a:stretch>
              <a:fillRect/>
            </a:stretch>
          </p:blipFill>
          <p:spPr bwMode="auto">
            <a:xfrm>
              <a:off x="5651500" y="581025"/>
              <a:ext cx="2349500" cy="2590800"/>
            </a:xfrm>
            <a:prstGeom prst="rect">
              <a:avLst/>
            </a:prstGeom>
            <a:noFill/>
            <a:ln w="9525">
              <a:noFill/>
              <a:miter lim="800000"/>
              <a:headEnd/>
              <a:tailEnd/>
            </a:ln>
          </p:spPr>
        </p:pic>
        <p:pic>
          <p:nvPicPr>
            <p:cNvPr id="71685" name="Picture 2"/>
            <p:cNvPicPr>
              <a:picLocks noChangeAspect="1" noChangeArrowheads="1"/>
            </p:cNvPicPr>
            <p:nvPr/>
          </p:nvPicPr>
          <p:blipFill>
            <a:blip r:embed="rId3"/>
            <a:srcRect/>
            <a:stretch>
              <a:fillRect/>
            </a:stretch>
          </p:blipFill>
          <p:spPr bwMode="auto">
            <a:xfrm>
              <a:off x="5562600" y="581025"/>
              <a:ext cx="917575" cy="2590800"/>
            </a:xfrm>
            <a:prstGeom prst="rect">
              <a:avLst/>
            </a:prstGeom>
            <a:noFill/>
            <a:ln w="9525">
              <a:noFill/>
              <a:miter lim="800000"/>
              <a:headEnd/>
              <a:tailEnd/>
            </a:ln>
          </p:spPr>
        </p:pic>
        <p:pic>
          <p:nvPicPr>
            <p:cNvPr id="71686" name="Picture 4"/>
            <p:cNvPicPr>
              <a:picLocks noChangeAspect="1" noChangeArrowheads="1"/>
            </p:cNvPicPr>
            <p:nvPr/>
          </p:nvPicPr>
          <p:blipFill>
            <a:blip r:embed="rId4"/>
            <a:srcRect/>
            <a:stretch>
              <a:fillRect/>
            </a:stretch>
          </p:blipFill>
          <p:spPr bwMode="auto">
            <a:xfrm>
              <a:off x="7258050" y="1343025"/>
              <a:ext cx="1885950" cy="1743075"/>
            </a:xfrm>
            <a:prstGeom prst="rect">
              <a:avLst/>
            </a:prstGeom>
            <a:noFill/>
            <a:ln w="9525">
              <a:noFill/>
              <a:miter lim="800000"/>
              <a:headEnd/>
              <a:tailEnd/>
            </a:ln>
          </p:spPr>
        </p:pic>
        <p:pic>
          <p:nvPicPr>
            <p:cNvPr id="71687" name="Picture 5"/>
            <p:cNvPicPr>
              <a:picLocks noChangeAspect="1" noChangeArrowheads="1"/>
            </p:cNvPicPr>
            <p:nvPr/>
          </p:nvPicPr>
          <p:blipFill>
            <a:blip r:embed="rId5"/>
            <a:srcRect/>
            <a:stretch>
              <a:fillRect/>
            </a:stretch>
          </p:blipFill>
          <p:spPr bwMode="auto">
            <a:xfrm>
              <a:off x="381000" y="457200"/>
              <a:ext cx="5172075" cy="3476625"/>
            </a:xfrm>
            <a:prstGeom prst="rect">
              <a:avLst/>
            </a:prstGeom>
            <a:noFill/>
            <a:ln w="9525">
              <a:noFill/>
              <a:miter lim="800000"/>
              <a:headEnd/>
              <a:tailEnd/>
            </a:ln>
          </p:spPr>
        </p:pic>
      </p:grpSp>
      <p:sp>
        <p:nvSpPr>
          <p:cNvPr id="8" name="Rectangle 7"/>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533400" y="457200"/>
            <a:ext cx="8153400" cy="5316538"/>
          </a:xfrm>
          <a:prstGeom prst="rect">
            <a:avLst/>
          </a:prstGeom>
          <a:noFill/>
          <a:ln w="76200">
            <a:noFill/>
            <a:miter lim="800000"/>
            <a:headEnd/>
            <a:tailEnd/>
          </a:ln>
        </p:spPr>
        <p:txBody>
          <a:bodyPr>
            <a:spAutoFit/>
          </a:bodyPr>
          <a:lstStyle/>
          <a:p>
            <a:pPr marL="457200" indent="-457200" algn="just" rtl="1">
              <a:lnSpc>
                <a:spcPct val="250000"/>
              </a:lnSpc>
              <a:buFont typeface="Courier New" pitchFamily="49" charset="0"/>
              <a:buChar char="o"/>
            </a:pPr>
            <a:r>
              <a:rPr lang="ar-SA" sz="2800" b="1">
                <a:latin typeface="Simplified Arabic" pitchFamily="18" charset="-78"/>
                <a:cs typeface="Simplified Arabic" pitchFamily="18" charset="-78"/>
              </a:rPr>
              <a:t>يعتقد البعض بأن الحرمة تنطوي فقط على</a:t>
            </a:r>
            <a:r>
              <a:rPr lang="ar-KW" sz="2800" b="1">
                <a:latin typeface="Simplified Arabic" pitchFamily="18" charset="-78"/>
                <a:cs typeface="Simplified Arabic" pitchFamily="18" charset="-78"/>
              </a:rPr>
              <a:t>: </a:t>
            </a:r>
            <a:r>
              <a:rPr lang="ar-SA" sz="2800" b="1">
                <a:latin typeface="Simplified Arabic" pitchFamily="18" charset="-78"/>
                <a:cs typeface="Simplified Arabic" pitchFamily="18" charset="-78"/>
              </a:rPr>
              <a:t>ما يستهلكه المسلم من </a:t>
            </a:r>
            <a:r>
              <a:rPr lang="ar-KW" sz="2800" b="1">
                <a:latin typeface="Simplified Arabic" pitchFamily="18" charset="-78"/>
                <a:cs typeface="Simplified Arabic" pitchFamily="18" charset="-78"/>
              </a:rPr>
              <a:t>غذاء </a:t>
            </a:r>
            <a:r>
              <a:rPr lang="ar-SA" sz="2800" b="1">
                <a:latin typeface="Simplified Arabic" pitchFamily="18" charset="-78"/>
                <a:cs typeface="Simplified Arabic" pitchFamily="18" charset="-78"/>
              </a:rPr>
              <a:t>بينما أيضاً </a:t>
            </a:r>
            <a:r>
              <a:rPr lang="ar-KW" sz="2800" b="1">
                <a:latin typeface="Simplified Arabic" pitchFamily="18" charset="-78"/>
                <a:cs typeface="Simplified Arabic" pitchFamily="18" charset="-78"/>
              </a:rPr>
              <a:t>ما يتناوله أو يستعمله على يديه أو جسده من الدواء وكذلك مستحضرات التجميل ومنتجات الصحة (كالفيتامينات، وأغذية الرياضيين) ومنتجات العناية بالبشرة (كالصوابين والشامبو) </a:t>
            </a:r>
            <a:r>
              <a:rPr lang="ar-SA" sz="2800" b="1">
                <a:latin typeface="Simplified Arabic" pitchFamily="18" charset="-78"/>
                <a:cs typeface="Simplified Arabic" pitchFamily="18" charset="-78"/>
              </a:rPr>
              <a:t>حتى لا يكون مصدرها من حرام</a:t>
            </a:r>
            <a:r>
              <a:rPr lang="ar-KW" sz="2800" b="1">
                <a:latin typeface="Simplified Arabic" pitchFamily="18" charset="-78"/>
                <a:cs typeface="Simplified Arabic" pitchFamily="18" charset="-78"/>
              </a:rPr>
              <a:t>.</a:t>
            </a:r>
            <a:endParaRPr lang="en-US" sz="2800" b="1">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419100" y="762000"/>
            <a:ext cx="8229600" cy="3943350"/>
          </a:xfrm>
          <a:prstGeom prst="rect">
            <a:avLst/>
          </a:prstGeom>
          <a:noFill/>
          <a:ln w="9525">
            <a:noFill/>
            <a:miter lim="800000"/>
            <a:headEnd/>
            <a:tailEnd/>
          </a:ln>
        </p:spPr>
        <p:txBody>
          <a:bodyPr>
            <a:spAutoFit/>
          </a:bodyPr>
          <a:lstStyle/>
          <a:p>
            <a:pPr algn="just" rtl="1">
              <a:lnSpc>
                <a:spcPct val="250000"/>
              </a:lnSpc>
            </a:pPr>
            <a:r>
              <a:rPr lang="ar-KW" sz="2600" b="1">
                <a:latin typeface="Simplified Arabic" pitchFamily="18" charset="-78"/>
                <a:cs typeface="Simplified Arabic" pitchFamily="18" charset="-78"/>
              </a:rPr>
              <a:t>الإستحالة قضية فقهية جدلية، وتتضارب فيها الفتاوى وسبب ذلك إختلاف فهم علماء المسلمين حول طبيعة المكونات والمشتقات النجسة المستخدمة في المنتجات الغذائية وغير الغذائية في حالات الإختيار والإضطرار، وفيما إذا كانت الإستحالة حدثت بنفسها أو بفعل فاعل.</a:t>
            </a:r>
          </a:p>
        </p:txBody>
      </p:sp>
      <p:sp>
        <p:nvSpPr>
          <p:cNvPr id="9219" name="Rectangle 8"/>
          <p:cNvSpPr>
            <a:spLocks noChangeArrowheads="1"/>
          </p:cNvSpPr>
          <p:nvPr/>
        </p:nvSpPr>
        <p:spPr bwMode="auto">
          <a:xfrm>
            <a:off x="0" y="0"/>
            <a:ext cx="9144000" cy="584200"/>
          </a:xfrm>
          <a:prstGeom prst="rect">
            <a:avLst/>
          </a:prstGeom>
          <a:solidFill>
            <a:srgbClr val="00B050"/>
          </a:solidFill>
          <a:ln w="9525">
            <a:noFill/>
            <a:miter lim="800000"/>
            <a:headEnd/>
            <a:tailEnd/>
          </a:ln>
        </p:spPr>
        <p:txBody>
          <a:bodyPr>
            <a:spAutoFit/>
          </a:bodyPr>
          <a:lstStyle/>
          <a:p>
            <a:pPr algn="just" rtl="1"/>
            <a:r>
              <a:rPr lang="ar-KW" sz="3200" b="1">
                <a:solidFill>
                  <a:schemeClr val="bg1"/>
                </a:solidFill>
                <a:latin typeface="Simplified Arabic" pitchFamily="18" charset="-78"/>
                <a:cs typeface="Simplified Arabic" pitchFamily="18" charset="-78"/>
              </a:rPr>
              <a:t>المقدمة:</a:t>
            </a:r>
            <a:endParaRPr lang="en-US" sz="3200" b="1">
              <a:solidFill>
                <a:schemeClr val="bg1"/>
              </a:solidFill>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0" y="-76200"/>
            <a:ext cx="9144000" cy="1384995"/>
          </a:xfrm>
          <a:prstGeom prst="rect">
            <a:avLst/>
          </a:prstGeom>
          <a:solidFill>
            <a:srgbClr val="00B05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rtl="1">
              <a:lnSpc>
                <a:spcPct val="150000"/>
              </a:lnSpc>
              <a:defRPr/>
            </a:pPr>
            <a:r>
              <a:rPr lang="ar-KW" sz="2800" b="1" dirty="0">
                <a:solidFill>
                  <a:schemeClr val="bg1"/>
                </a:solidFill>
                <a:cs typeface="Simplified Arabic" pitchFamily="18" charset="-78"/>
              </a:rPr>
              <a:t>ف</a:t>
            </a:r>
            <a:r>
              <a:rPr lang="ar-SA" sz="2800" b="1" dirty="0">
                <a:solidFill>
                  <a:schemeClr val="bg1"/>
                </a:solidFill>
                <a:cs typeface="Simplified Arabic" pitchFamily="18" charset="-78"/>
              </a:rPr>
              <a:t>عن جابر بن عبدالله رضي الله عنهما أنه سمع رسول الله صلى الله عليه وسلم عام الفتح وهو بمكة يقول:</a:t>
            </a:r>
            <a:endParaRPr lang="en-US" sz="2800" b="1" dirty="0">
              <a:solidFill>
                <a:schemeClr val="bg1"/>
              </a:solidFill>
              <a:latin typeface="Times New Roman" pitchFamily="18" charset="0"/>
              <a:cs typeface="Times New Roman" pitchFamily="18" charset="0"/>
            </a:endParaRPr>
          </a:p>
        </p:txBody>
      </p:sp>
      <p:sp>
        <p:nvSpPr>
          <p:cNvPr id="7" name="Rectangle 7"/>
          <p:cNvSpPr>
            <a:spLocks noChangeArrowheads="1"/>
          </p:cNvSpPr>
          <p:nvPr/>
        </p:nvSpPr>
        <p:spPr bwMode="auto">
          <a:xfrm>
            <a:off x="0" y="5943600"/>
            <a:ext cx="9144000" cy="523220"/>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defRPr/>
            </a:pPr>
            <a:r>
              <a:rPr lang="ar-KW" sz="2800" b="1" dirty="0">
                <a:solidFill>
                  <a:schemeClr val="bg1"/>
                </a:solidFill>
                <a:cs typeface="Simplified Arabic" pitchFamily="18" charset="-78"/>
              </a:rPr>
              <a:t>يعني لا يجوز الانتفاع بالمنتجات التي تصنف على أنها ليست حلال</a:t>
            </a:r>
            <a:endParaRPr lang="en-US" sz="2800" b="1" dirty="0">
              <a:solidFill>
                <a:schemeClr val="bg1"/>
              </a:solidFill>
              <a:cs typeface="Simplified Arabic" pitchFamily="18" charset="-78"/>
            </a:endParaRPr>
          </a:p>
        </p:txBody>
      </p:sp>
      <p:sp>
        <p:nvSpPr>
          <p:cNvPr id="8" name="Rectangle 6"/>
          <p:cNvSpPr>
            <a:spLocks noChangeArrowheads="1"/>
          </p:cNvSpPr>
          <p:nvPr/>
        </p:nvSpPr>
        <p:spPr bwMode="auto">
          <a:xfrm>
            <a:off x="246063" y="1447800"/>
            <a:ext cx="8686800" cy="257016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just" rtl="1">
              <a:lnSpc>
                <a:spcPct val="200000"/>
              </a:lnSpc>
              <a:defRPr/>
            </a:pPr>
            <a:r>
              <a:rPr lang="ar-SA" sz="2800" b="1" dirty="0">
                <a:cs typeface="Simplified Arabic" pitchFamily="18" charset="-78"/>
              </a:rPr>
              <a:t>"إن الله ورسوله حرم بيع الخمر، والميتة، والخنزير، والأصنام". فقيل يا رسول الله، أرأيت شحوم الميتة فإنها يطلى بها السفن، ويدهن بها الجلود، ويستصبح بها الناس؟ فقال: "لا. هو حرام".</a:t>
            </a:r>
            <a:endParaRPr lang="en-US" sz="2800" b="1" dirty="0">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1438"/>
            <a:ext cx="8458200" cy="1304925"/>
          </a:xfrm>
          <a:prstGeom prst="rect">
            <a:avLst/>
          </a:prstGeom>
          <a:solidFill>
            <a:srgbClr val="00B050"/>
          </a:solidFill>
        </p:spPr>
        <p:txBody>
          <a:bodyPr>
            <a:spAutoFit/>
          </a:bodyPr>
          <a:lstStyle/>
          <a:p>
            <a:pPr algn="r" rtl="1">
              <a:lnSpc>
                <a:spcPct val="150000"/>
              </a:lnSpc>
              <a:defRPr/>
            </a:pPr>
            <a:r>
              <a:rPr lang="ar-KW" sz="2800" b="1" dirty="0">
                <a:solidFill>
                  <a:schemeClr val="bg1"/>
                </a:solidFill>
                <a:latin typeface="+mn-lt"/>
              </a:rPr>
              <a:t>بعض من التطبيقات العملية التي من الخطأ أن تعتبر شكلاً من أشكال الإستحالة:</a:t>
            </a:r>
          </a:p>
        </p:txBody>
      </p:sp>
      <p:sp>
        <p:nvSpPr>
          <p:cNvPr id="3" name="Rectangle 6"/>
          <p:cNvSpPr>
            <a:spLocks noChangeArrowheads="1"/>
          </p:cNvSpPr>
          <p:nvPr/>
        </p:nvSpPr>
        <p:spPr bwMode="auto">
          <a:xfrm>
            <a:off x="228600" y="1681163"/>
            <a:ext cx="8686800" cy="4524375"/>
          </a:xfrm>
          <a:prstGeom prst="rect">
            <a:avLst/>
          </a:prstGeom>
          <a:noFill/>
          <a:ln w="76200">
            <a:noFill/>
            <a:miter lim="800000"/>
            <a:headEnd/>
            <a:tailEnd/>
          </a:ln>
        </p:spPr>
        <p:txBody>
          <a:bodyPr>
            <a:spAutoFit/>
          </a:bodyPr>
          <a:lstStyle/>
          <a:p>
            <a:pPr marL="342900" indent="-342900" algn="just" rtl="1">
              <a:lnSpc>
                <a:spcPct val="150000"/>
              </a:lnSpc>
              <a:buFont typeface="Courier New" pitchFamily="49" charset="0"/>
              <a:buChar char="o"/>
            </a:pPr>
            <a:r>
              <a:rPr lang="ar-KW" sz="2400" b="1">
                <a:latin typeface="Simplified Arabic" pitchFamily="18" charset="-78"/>
                <a:cs typeface="Simplified Arabic" pitchFamily="18" charset="-78"/>
              </a:rPr>
              <a:t>التغيير الكيميائي فقط ليس إستحالة.</a:t>
            </a:r>
          </a:p>
          <a:p>
            <a:pPr marL="342900" indent="-342900" algn="just" rtl="1">
              <a:lnSpc>
                <a:spcPct val="150000"/>
              </a:lnSpc>
              <a:buFont typeface="Courier New" pitchFamily="49" charset="0"/>
              <a:buChar char="o"/>
            </a:pPr>
            <a:r>
              <a:rPr lang="ar-KW" sz="2400" b="1">
                <a:latin typeface="Simplified Arabic" pitchFamily="18" charset="-78"/>
                <a:cs typeface="Simplified Arabic" pitchFamily="18" charset="-78"/>
              </a:rPr>
              <a:t>الترشيح ليس إستحالة.</a:t>
            </a:r>
          </a:p>
          <a:p>
            <a:pPr marL="342900" indent="-342900" algn="just" rtl="1">
              <a:lnSpc>
                <a:spcPct val="150000"/>
              </a:lnSpc>
              <a:buFont typeface="Courier New" pitchFamily="49" charset="0"/>
              <a:buChar char="o"/>
            </a:pPr>
            <a:r>
              <a:rPr lang="ar-KW" sz="2400" b="1">
                <a:latin typeface="Simplified Arabic" pitchFamily="18" charset="-78"/>
                <a:cs typeface="Simplified Arabic" pitchFamily="18" charset="-78"/>
              </a:rPr>
              <a:t>الخلط ليس إستحالة.</a:t>
            </a:r>
          </a:p>
          <a:p>
            <a:pPr marL="342900" indent="-342900" algn="just" rtl="1">
              <a:lnSpc>
                <a:spcPct val="150000"/>
              </a:lnSpc>
              <a:buFont typeface="Courier New" pitchFamily="49" charset="0"/>
              <a:buChar char="o"/>
            </a:pPr>
            <a:r>
              <a:rPr lang="ar-KW" sz="2400" b="1">
                <a:latin typeface="Simplified Arabic" pitchFamily="18" charset="-78"/>
                <a:cs typeface="Simplified Arabic" pitchFamily="18" charset="-78"/>
              </a:rPr>
              <a:t>الإستخلاص ليس إستحالة.</a:t>
            </a:r>
          </a:p>
          <a:p>
            <a:pPr marL="342900" indent="-342900" algn="just" rtl="1">
              <a:lnSpc>
                <a:spcPct val="150000"/>
              </a:lnSpc>
              <a:buFont typeface="Courier New" pitchFamily="49" charset="0"/>
              <a:buChar char="o"/>
            </a:pPr>
            <a:r>
              <a:rPr lang="ar-KW" sz="2400" b="1">
                <a:latin typeface="Simplified Arabic" pitchFamily="18" charset="-78"/>
                <a:cs typeface="Simplified Arabic" pitchFamily="18" charset="-78"/>
              </a:rPr>
              <a:t>التبخر ليس إستحالة.</a:t>
            </a:r>
          </a:p>
          <a:p>
            <a:pPr marL="342900" indent="-342900" algn="just" rtl="1">
              <a:lnSpc>
                <a:spcPct val="150000"/>
              </a:lnSpc>
              <a:buFont typeface="Courier New" pitchFamily="49" charset="0"/>
              <a:buChar char="o"/>
            </a:pPr>
            <a:r>
              <a:rPr lang="ar-KW" sz="2400" b="1">
                <a:latin typeface="Simplified Arabic" pitchFamily="18" charset="-78"/>
                <a:cs typeface="Simplified Arabic" pitchFamily="18" charset="-78"/>
              </a:rPr>
              <a:t>ملاحظة: الجيلاتين، والصابون، والبلازما، والكحول، والخمر في المواد الغذائية أو غير الغذائية هي نتاج االإستخلاص / الترشيح / أو التبخر. هذه الأمثلة ليست شكلا من أشكال الإستحالة.</a:t>
            </a:r>
            <a:endParaRPr lang="en-US" sz="24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0" y="0"/>
            <a:ext cx="9144000" cy="523875"/>
          </a:xfrm>
          <a:prstGeom prst="rect">
            <a:avLst/>
          </a:prstGeom>
          <a:solidFill>
            <a:srgbClr val="00B050"/>
          </a:solidFill>
          <a:ln w="9525">
            <a:noFill/>
            <a:miter lim="800000"/>
            <a:headEnd/>
            <a:tailEnd/>
          </a:ln>
        </p:spPr>
        <p:txBody>
          <a:bodyPr>
            <a:spAutoFit/>
          </a:bodyPr>
          <a:lstStyle/>
          <a:p>
            <a:pPr algn="ctr" rtl="1"/>
            <a:r>
              <a:rPr lang="ar-KW" sz="2800" b="1">
                <a:solidFill>
                  <a:schemeClr val="bg1"/>
                </a:solidFill>
                <a:latin typeface="Simplified Arabic" pitchFamily="18" charset="-78"/>
                <a:cs typeface="Simplified Arabic" pitchFamily="18" charset="-78"/>
              </a:rPr>
              <a:t>الخلاصة</a:t>
            </a:r>
          </a:p>
        </p:txBody>
      </p:sp>
      <p:sp>
        <p:nvSpPr>
          <p:cNvPr id="75779" name="Rectangle 6"/>
          <p:cNvSpPr>
            <a:spLocks noChangeArrowheads="1"/>
          </p:cNvSpPr>
          <p:nvPr/>
        </p:nvSpPr>
        <p:spPr bwMode="auto">
          <a:xfrm>
            <a:off x="242888" y="685800"/>
            <a:ext cx="8443912" cy="5943600"/>
          </a:xfrm>
          <a:prstGeom prst="rect">
            <a:avLst/>
          </a:prstGeom>
          <a:noFill/>
          <a:ln w="9525">
            <a:noFill/>
            <a:miter lim="800000"/>
            <a:headEnd/>
            <a:tailEnd/>
          </a:ln>
        </p:spPr>
        <p:txBody>
          <a:bodyPr>
            <a:spAutoFit/>
          </a:bodyPr>
          <a:lstStyle/>
          <a:p>
            <a:pPr marL="514350" lvl="1" indent="-514350" algn="just" rtl="1">
              <a:lnSpc>
                <a:spcPct val="250000"/>
              </a:lnSpc>
              <a:buFontTx/>
              <a:buAutoNum type="arabicPeriod"/>
            </a:pPr>
            <a:r>
              <a:rPr lang="ar-KW" sz="2600" b="1">
                <a:latin typeface="Simplified Arabic" pitchFamily="18" charset="-78"/>
                <a:cs typeface="Simplified Arabic" pitchFamily="18" charset="-78"/>
              </a:rPr>
              <a:t>أن المركبات مضنونة الإستحالة أو الإستهلاك في المنتجات التي يستهلكها أو يستعملها الإنسان هي في حقيقتها موجودة.</a:t>
            </a:r>
            <a:r>
              <a:rPr lang="en-US" sz="2600" b="1">
                <a:latin typeface="Simplified Arabic" pitchFamily="18" charset="-78"/>
                <a:cs typeface="Simplified Arabic" pitchFamily="18" charset="-78"/>
              </a:rPr>
              <a:t> </a:t>
            </a:r>
            <a:r>
              <a:rPr lang="ar-KW" sz="2600" b="1">
                <a:latin typeface="Simplified Arabic" pitchFamily="18" charset="-78"/>
                <a:cs typeface="Simplified Arabic" pitchFamily="18" charset="-78"/>
              </a:rPr>
              <a:t>مثل: الدهون (في الصابون والشامبو ومعجون الأسنان)، المنفحة (في الجبن)، والدم والميتة (في الأعلاف)، والجيلاتين والكحول (في المنتجات الغذائية وغير الغذائية)، وهذه ليست وجهة نظر مشروعة لأن المادة الخام الأصلية لا تزال موجودة في المنتجات النهائية.</a:t>
            </a:r>
            <a:endParaRPr lang="en-US" sz="2600" b="1">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ChangeArrowheads="1"/>
          </p:cNvSpPr>
          <p:nvPr/>
        </p:nvSpPr>
        <p:spPr bwMode="auto">
          <a:xfrm>
            <a:off x="304800" y="304800"/>
            <a:ext cx="8443913" cy="1708150"/>
          </a:xfrm>
          <a:prstGeom prst="rect">
            <a:avLst/>
          </a:prstGeom>
          <a:noFill/>
          <a:ln w="9525">
            <a:noFill/>
            <a:miter lim="800000"/>
            <a:headEnd/>
            <a:tailEnd/>
          </a:ln>
        </p:spPr>
        <p:txBody>
          <a:bodyPr>
            <a:spAutoFit/>
          </a:bodyPr>
          <a:lstStyle/>
          <a:p>
            <a:pPr marL="1371600" lvl="2" indent="-457200" algn="just" rtl="1">
              <a:lnSpc>
                <a:spcPct val="200000"/>
              </a:lnSpc>
              <a:buFont typeface="Courier New" pitchFamily="49" charset="0"/>
              <a:buChar char="o"/>
            </a:pPr>
            <a:r>
              <a:rPr lang="ar-KW" sz="2800" b="1">
                <a:latin typeface="Simplified Arabic" pitchFamily="18" charset="-78"/>
                <a:cs typeface="Simplified Arabic" pitchFamily="18" charset="-78"/>
              </a:rPr>
              <a:t>ويمكن تفسير ذلك علميا على أساس التركيب الكيميائي لكل من المنتج الخام والنهائي.</a:t>
            </a:r>
          </a:p>
        </p:txBody>
      </p:sp>
      <p:sp>
        <p:nvSpPr>
          <p:cNvPr id="6" name="Rectangle 5"/>
          <p:cNvSpPr>
            <a:spLocks noChangeArrowheads="1"/>
          </p:cNvSpPr>
          <p:nvPr/>
        </p:nvSpPr>
        <p:spPr bwMode="auto">
          <a:xfrm>
            <a:off x="304800" y="2406650"/>
            <a:ext cx="8443913" cy="1708150"/>
          </a:xfrm>
          <a:prstGeom prst="rect">
            <a:avLst/>
          </a:prstGeom>
          <a:noFill/>
          <a:ln w="9525">
            <a:noFill/>
            <a:miter lim="800000"/>
            <a:headEnd/>
            <a:tailEnd/>
          </a:ln>
        </p:spPr>
        <p:txBody>
          <a:bodyPr>
            <a:spAutoFit/>
          </a:bodyPr>
          <a:lstStyle/>
          <a:p>
            <a:pPr marL="1371600" lvl="2" indent="-457200" algn="just" rtl="1">
              <a:lnSpc>
                <a:spcPct val="200000"/>
              </a:lnSpc>
              <a:buFont typeface="Courier New" pitchFamily="49" charset="0"/>
              <a:buChar char="o"/>
            </a:pPr>
            <a:r>
              <a:rPr lang="ar-KW" sz="2800" b="1">
                <a:latin typeface="Simplified Arabic" pitchFamily="18" charset="-78"/>
                <a:cs typeface="Simplified Arabic" pitchFamily="18" charset="-78"/>
              </a:rPr>
              <a:t>وبالإضافة إلى ذلك، يمكن الكشف عن أصول المواد الخام في المنتج النهائي.</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228600"/>
            <a:ext cx="8443913" cy="2392363"/>
          </a:xfrm>
          <a:prstGeom prst="rect">
            <a:avLst/>
          </a:prstGeom>
          <a:noFill/>
          <a:ln w="9525">
            <a:noFill/>
            <a:miter lim="800000"/>
            <a:headEnd/>
            <a:tailEnd/>
          </a:ln>
        </p:spPr>
        <p:txBody>
          <a:bodyPr>
            <a:spAutoFit/>
          </a:bodyPr>
          <a:lstStyle/>
          <a:p>
            <a:pPr algn="just" rtl="1">
              <a:lnSpc>
                <a:spcPct val="200000"/>
              </a:lnSpc>
            </a:pPr>
            <a:r>
              <a:rPr lang="ar-KW" sz="2600" b="1">
                <a:latin typeface="Simplified Arabic" pitchFamily="18" charset="-78"/>
                <a:cs typeface="Simplified Arabic" pitchFamily="18" charset="-78"/>
              </a:rPr>
              <a:t>2 - لا تزال حالة الحظر للمركبات الأصلية المحرمة/النجسة في المنتجات النهائية التي يضن أنها خضعت للاستهلاك أو للإستحالة سارية المفعول على أنها منتجات ما زالت محرمة أو نجسة.</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ChangeArrowheads="1"/>
          </p:cNvSpPr>
          <p:nvPr/>
        </p:nvSpPr>
        <p:spPr bwMode="auto">
          <a:xfrm>
            <a:off x="304800" y="304800"/>
            <a:ext cx="8443913" cy="1592263"/>
          </a:xfrm>
          <a:prstGeom prst="rect">
            <a:avLst/>
          </a:prstGeom>
          <a:noFill/>
          <a:ln w="9525">
            <a:noFill/>
            <a:miter lim="800000"/>
            <a:headEnd/>
            <a:tailEnd/>
          </a:ln>
        </p:spPr>
        <p:txBody>
          <a:bodyPr>
            <a:spAutoFit/>
          </a:bodyPr>
          <a:lstStyle/>
          <a:p>
            <a:pPr algn="just" rtl="1">
              <a:lnSpc>
                <a:spcPct val="200000"/>
              </a:lnSpc>
            </a:pPr>
            <a:r>
              <a:rPr lang="ar-KW" sz="2600" b="1">
                <a:latin typeface="Simplified Arabic" pitchFamily="18" charset="-78"/>
                <a:cs typeface="Simplified Arabic" pitchFamily="18" charset="-78"/>
              </a:rPr>
              <a:t>3 - القاعدة الإسلامية الشرعية المتعلقة باستخدام مواد محرمة/نجسة تم التسبب عمداً في إستحالتها أو إستهلاكها هي قاعدة مرفوضة. </a:t>
            </a:r>
          </a:p>
        </p:txBody>
      </p:sp>
      <p:sp>
        <p:nvSpPr>
          <p:cNvPr id="8" name="Rectangle 7"/>
          <p:cNvSpPr>
            <a:spLocks noChangeArrowheads="1"/>
          </p:cNvSpPr>
          <p:nvPr/>
        </p:nvSpPr>
        <p:spPr bwMode="auto">
          <a:xfrm>
            <a:off x="304800" y="2001838"/>
            <a:ext cx="8443913" cy="1593850"/>
          </a:xfrm>
          <a:prstGeom prst="rect">
            <a:avLst/>
          </a:prstGeom>
          <a:noFill/>
          <a:ln w="9525">
            <a:noFill/>
            <a:miter lim="800000"/>
            <a:headEnd/>
            <a:tailEnd/>
          </a:ln>
        </p:spPr>
        <p:txBody>
          <a:bodyPr>
            <a:spAutoFit/>
          </a:bodyPr>
          <a:lstStyle/>
          <a:p>
            <a:pPr marL="914400" lvl="1" indent="-457200" algn="just" rtl="1">
              <a:lnSpc>
                <a:spcPct val="200000"/>
              </a:lnSpc>
              <a:buFont typeface="Courier New" pitchFamily="49" charset="0"/>
              <a:buChar char="o"/>
            </a:pPr>
            <a:r>
              <a:rPr lang="ar-KW" sz="2600" b="1">
                <a:latin typeface="Simplified Arabic" pitchFamily="18" charset="-78"/>
                <a:cs typeface="Simplified Arabic" pitchFamily="18" charset="-78"/>
              </a:rPr>
              <a:t>ما يدعم هذا الاستنتاج هو قول الشوافع، والحنابلة وبعض المالكية أنه لا يجوز أن يتعمد تغيير الخمر إلى الخل لأنه ليس طاهراً. </a:t>
            </a:r>
          </a:p>
        </p:txBody>
      </p:sp>
      <p:sp>
        <p:nvSpPr>
          <p:cNvPr id="9" name="Rectangle 8"/>
          <p:cNvSpPr>
            <a:spLocks noChangeArrowheads="1"/>
          </p:cNvSpPr>
          <p:nvPr/>
        </p:nvSpPr>
        <p:spPr bwMode="auto">
          <a:xfrm>
            <a:off x="304800" y="3779838"/>
            <a:ext cx="8443913" cy="2392362"/>
          </a:xfrm>
          <a:prstGeom prst="rect">
            <a:avLst/>
          </a:prstGeom>
          <a:noFill/>
          <a:ln w="9525">
            <a:noFill/>
            <a:miter lim="800000"/>
            <a:headEnd/>
            <a:tailEnd/>
          </a:ln>
        </p:spPr>
        <p:txBody>
          <a:bodyPr>
            <a:spAutoFit/>
          </a:bodyPr>
          <a:lstStyle/>
          <a:p>
            <a:pPr marL="914400" lvl="1" indent="-457200" algn="just" rtl="1">
              <a:lnSpc>
                <a:spcPct val="200000"/>
              </a:lnSpc>
              <a:buFont typeface="Courier New" pitchFamily="49" charset="0"/>
              <a:buChar char="o"/>
            </a:pPr>
            <a:r>
              <a:rPr lang="ar-KW" sz="2600" b="1">
                <a:latin typeface="Simplified Arabic" pitchFamily="18" charset="-78"/>
                <a:cs typeface="Simplified Arabic" pitchFamily="18" charset="-78"/>
              </a:rPr>
              <a:t>والدليل على ذلك ما رواه أحمد عن أنس: أن أبا طلحة سأل النبي صلى الله عليه وسلم عن أيتام ورثوا خمراً؟ فقال: أهرقها، فقال: أفلا نجعلها خلا؟ قال: لا. «رواه مسلم»</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381000" y="533400"/>
            <a:ext cx="8229600" cy="2392363"/>
          </a:xfrm>
          <a:prstGeom prst="rect">
            <a:avLst/>
          </a:prstGeom>
          <a:noFill/>
          <a:ln w="9525">
            <a:noFill/>
            <a:miter lim="800000"/>
            <a:headEnd/>
            <a:tailEnd/>
          </a:ln>
        </p:spPr>
        <p:txBody>
          <a:bodyPr>
            <a:spAutoFit/>
          </a:bodyPr>
          <a:lstStyle/>
          <a:p>
            <a:pPr algn="just" rtl="1">
              <a:lnSpc>
                <a:spcPct val="200000"/>
              </a:lnSpc>
            </a:pPr>
            <a:r>
              <a:rPr lang="ar-KW" sz="2600" b="1">
                <a:latin typeface="Simplified Arabic" pitchFamily="18" charset="-78"/>
                <a:cs typeface="Simplified Arabic" pitchFamily="18" charset="-78"/>
              </a:rPr>
              <a:t>4. عدم القدرة على الكشف عن أصل المواد المحرمة أو النجسة لا يعني أن هذا دليل على الإستحالة أو الإستهلاك؛ فإنه قد يكون مؤشرا على عدم كفاءة الأدوات المستخدمة أو عدم التقيد بالتقنيات الحديثة في التحليل والكشف.</a:t>
            </a:r>
          </a:p>
        </p:txBody>
      </p:sp>
      <p:sp>
        <p:nvSpPr>
          <p:cNvPr id="7" name="Text Box 4"/>
          <p:cNvSpPr txBox="1">
            <a:spLocks noChangeArrowheads="1"/>
          </p:cNvSpPr>
          <p:nvPr/>
        </p:nvSpPr>
        <p:spPr bwMode="auto">
          <a:xfrm>
            <a:off x="381000" y="3241675"/>
            <a:ext cx="8229600" cy="1592263"/>
          </a:xfrm>
          <a:prstGeom prst="rect">
            <a:avLst/>
          </a:prstGeom>
          <a:noFill/>
          <a:ln w="9525">
            <a:noFill/>
            <a:miter lim="800000"/>
            <a:headEnd/>
            <a:tailEnd/>
          </a:ln>
        </p:spPr>
        <p:txBody>
          <a:bodyPr>
            <a:spAutoFit/>
          </a:bodyPr>
          <a:lstStyle/>
          <a:p>
            <a:pPr algn="just" rtl="1">
              <a:lnSpc>
                <a:spcPct val="200000"/>
              </a:lnSpc>
            </a:pPr>
            <a:r>
              <a:rPr lang="ar-KW" sz="2600" b="1">
                <a:latin typeface="Simplified Arabic" pitchFamily="18" charset="-78"/>
                <a:cs typeface="Simplified Arabic" pitchFamily="18" charset="-78"/>
              </a:rPr>
              <a:t>5. أوامر الله سبحانه وتعالى نزلت للإتباع وليست للمناورة تحت تفسيرات مخادعة.</a:t>
            </a:r>
            <a:endParaRPr lang="en-US" sz="2600" b="1">
              <a:latin typeface="Simplified Arabic" pitchFamily="18" charset="-78"/>
              <a:cs typeface="Simplified Arabic" pitchFamily="18" charset="-78"/>
            </a:endParaRP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81000" y="381000"/>
            <a:ext cx="8229600" cy="159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rtl="1" eaLnBrk="1" hangingPunct="1">
              <a:lnSpc>
                <a:spcPct val="200000"/>
              </a:lnSpc>
              <a:defRPr/>
            </a:pPr>
            <a:r>
              <a:rPr lang="ar-KW" sz="2600" b="1" dirty="0">
                <a:latin typeface="+mn-lt"/>
                <a:cs typeface="Simplified Arabic" pitchFamily="18" charset="-78"/>
              </a:rPr>
              <a:t>6. لا يجوز استخدام </a:t>
            </a:r>
            <a:r>
              <a:rPr lang="ar-KW" sz="2600" b="1" dirty="0" smtClean="0">
                <a:latin typeface="+mn-lt"/>
                <a:cs typeface="Simplified Arabic" pitchFamily="18" charset="-78"/>
              </a:rPr>
              <a:t>الإستحالة كوسيلة لجعل المنتجات الغذائية وغير الغذائية حلال </a:t>
            </a:r>
            <a:r>
              <a:rPr lang="ar-KW" sz="2600" b="1" dirty="0">
                <a:latin typeface="+mn-lt"/>
                <a:cs typeface="Simplified Arabic" pitchFamily="18" charset="-78"/>
              </a:rPr>
              <a:t>/ أو </a:t>
            </a:r>
            <a:r>
              <a:rPr lang="ar-KW" sz="2600" b="1" dirty="0" smtClean="0">
                <a:latin typeface="+mn-lt"/>
                <a:cs typeface="Simplified Arabic" pitchFamily="18" charset="-78"/>
              </a:rPr>
              <a:t>طاهرة</a:t>
            </a:r>
            <a:r>
              <a:rPr lang="ar-KW" sz="2600" b="1" dirty="0">
                <a:latin typeface="+mn-lt"/>
                <a:cs typeface="Simplified Arabic" pitchFamily="18" charset="-78"/>
              </a:rPr>
              <a:t>.</a:t>
            </a:r>
            <a:endParaRPr lang="en-US" sz="2600" b="1" dirty="0" smtClean="0">
              <a:latin typeface="+mn-lt"/>
              <a:cs typeface="Simplified Arabic" pitchFamily="18" charset="-78"/>
            </a:endParaRPr>
          </a:p>
        </p:txBody>
      </p:sp>
      <p:sp>
        <p:nvSpPr>
          <p:cNvPr id="5" name="Text Box 4"/>
          <p:cNvSpPr txBox="1">
            <a:spLocks noChangeArrowheads="1"/>
          </p:cNvSpPr>
          <p:nvPr/>
        </p:nvSpPr>
        <p:spPr bwMode="auto">
          <a:xfrm>
            <a:off x="381000" y="2209800"/>
            <a:ext cx="8229600"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rtl="1" eaLnBrk="1" hangingPunct="1">
              <a:lnSpc>
                <a:spcPct val="200000"/>
              </a:lnSpc>
              <a:defRPr/>
            </a:pPr>
            <a:r>
              <a:rPr lang="ar-KW" sz="2600" b="1" dirty="0">
                <a:latin typeface="+mn-lt"/>
                <a:cs typeface="Simplified Arabic" pitchFamily="18" charset="-78"/>
              </a:rPr>
              <a:t>.7 </a:t>
            </a:r>
            <a:r>
              <a:rPr lang="ar-KW" sz="2600" b="1" dirty="0" smtClean="0">
                <a:latin typeface="+mn-lt"/>
                <a:cs typeface="Simplified Arabic" pitchFamily="18" charset="-78"/>
              </a:rPr>
              <a:t>يجب أن لا تؤسس معايير الحلال على أساس الإستحالة.</a:t>
            </a:r>
            <a:endParaRPr lang="en-US" sz="2600" b="1" dirty="0" smtClean="0">
              <a:latin typeface="+mn-lt"/>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905000"/>
            <a:ext cx="7239000" cy="1508125"/>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ct val="150000"/>
              </a:lnSpc>
              <a:defRPr/>
            </a:pPr>
            <a:r>
              <a:rPr lang="ar-SA" sz="3200" b="1" dirty="0">
                <a:solidFill>
                  <a:schemeClr val="bg1"/>
                </a:solidFill>
                <a:latin typeface="Simplified Arabic" pitchFamily="18" charset="-78"/>
                <a:cs typeface="Simplified Arabic" pitchFamily="18" charset="-78"/>
              </a:rPr>
              <a:t>تطبيقات ونماذج لمواد محرمة ونجسة تطرح كنماذج للاستحالة ومناقشتها</a:t>
            </a:r>
          </a:p>
        </p:txBody>
      </p:sp>
      <p:sp>
        <p:nvSpPr>
          <p:cNvPr id="5" name="Rectangle 4"/>
          <p:cNvSpPr/>
          <p:nvPr/>
        </p:nvSpPr>
        <p:spPr>
          <a:xfrm>
            <a:off x="990600" y="4005263"/>
            <a:ext cx="7239000" cy="954087"/>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lnSpc>
                <a:spcPct val="200000"/>
              </a:lnSpc>
              <a:defRPr/>
            </a:pPr>
            <a:r>
              <a:rPr lang="ar-KW" sz="3200" b="1" dirty="0" smtClean="0">
                <a:solidFill>
                  <a:schemeClr val="bg1"/>
                </a:solidFill>
                <a:latin typeface="Simplified Arabic" pitchFamily="18" charset="-78"/>
                <a:cs typeface="Simplified Arabic" pitchFamily="18" charset="-78"/>
              </a:rPr>
              <a:t>الجزيء المشروح بالتفصيل</a:t>
            </a:r>
            <a:endParaRPr lang="ar-SA" sz="3200" b="1" dirty="0" smtClean="0">
              <a:solidFill>
                <a:schemeClr val="bg1"/>
              </a:solidFill>
              <a:latin typeface="Simplified Arabic" pitchFamily="18" charset="-78"/>
              <a:cs typeface="Simplified Arabic" pitchFamily="18" charset="-78"/>
            </a:endParaRPr>
          </a:p>
        </p:txBody>
      </p:sp>
      <p:sp>
        <p:nvSpPr>
          <p:cNvPr id="6" name="Rectangle 5"/>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ChangeArrowheads="1"/>
          </p:cNvSpPr>
          <p:nvPr/>
        </p:nvSpPr>
        <p:spPr bwMode="auto">
          <a:xfrm>
            <a:off x="304800" y="127000"/>
            <a:ext cx="8229600" cy="1016000"/>
          </a:xfrm>
          <a:prstGeom prst="rect">
            <a:avLst/>
          </a:prstGeom>
          <a:noFill/>
          <a:ln w="9525">
            <a:noFill/>
            <a:miter lim="800000"/>
            <a:headEnd/>
            <a:tailEnd/>
          </a:ln>
        </p:spPr>
        <p:txBody>
          <a:bodyPr>
            <a:spAutoFit/>
          </a:bodyPr>
          <a:lstStyle/>
          <a:p>
            <a:pPr algn="ctr" rtl="1"/>
            <a:r>
              <a:rPr lang="ar-KW" sz="6000" b="1">
                <a:solidFill>
                  <a:srgbClr val="FF0000"/>
                </a:solidFill>
                <a:latin typeface="Simplified Arabic" pitchFamily="18" charset="-78"/>
                <a:cs typeface="Simplified Arabic" pitchFamily="18" charset="-78"/>
              </a:rPr>
              <a:t>الكولاجين</a:t>
            </a:r>
          </a:p>
        </p:txBody>
      </p:sp>
      <p:pic>
        <p:nvPicPr>
          <p:cNvPr id="86019" name="Picture 3"/>
          <p:cNvPicPr>
            <a:picLocks noChangeAspect="1" noChangeArrowheads="1"/>
          </p:cNvPicPr>
          <p:nvPr/>
        </p:nvPicPr>
        <p:blipFill>
          <a:blip r:embed="rId2"/>
          <a:srcRect/>
          <a:stretch>
            <a:fillRect/>
          </a:stretch>
        </p:blipFill>
        <p:spPr bwMode="auto">
          <a:xfrm>
            <a:off x="47625" y="1335088"/>
            <a:ext cx="3990975" cy="5238750"/>
          </a:xfrm>
          <a:prstGeom prst="rect">
            <a:avLst/>
          </a:prstGeom>
          <a:noFill/>
          <a:ln w="9525">
            <a:noFill/>
            <a:miter lim="800000"/>
            <a:headEnd/>
            <a:tailEnd/>
          </a:ln>
          <a:effectLst/>
        </p:spPr>
      </p:pic>
      <p:sp>
        <p:nvSpPr>
          <p:cNvPr id="86020" name="Rectangle 12"/>
          <p:cNvSpPr>
            <a:spLocks noChangeArrowheads="1"/>
          </p:cNvSpPr>
          <p:nvPr/>
        </p:nvSpPr>
        <p:spPr bwMode="auto">
          <a:xfrm>
            <a:off x="3505200" y="1196975"/>
            <a:ext cx="5334000" cy="5508625"/>
          </a:xfrm>
          <a:prstGeom prst="rect">
            <a:avLst/>
          </a:prstGeom>
          <a:noFill/>
          <a:ln w="9525">
            <a:noFill/>
            <a:miter lim="800000"/>
            <a:headEnd/>
            <a:tailEnd/>
          </a:ln>
        </p:spPr>
        <p:txBody>
          <a:bodyPr>
            <a:spAutoFit/>
          </a:bodyPr>
          <a:lstStyle/>
          <a:p>
            <a:pPr algn="just" rtl="1">
              <a:lnSpc>
                <a:spcPct val="200000"/>
              </a:lnSpc>
            </a:pPr>
            <a:r>
              <a:rPr lang="ar-KW" sz="2200" b="1">
                <a:latin typeface="Simplified Arabic" pitchFamily="18" charset="-78"/>
                <a:cs typeface="Simplified Arabic" pitchFamily="18" charset="-78"/>
              </a:rPr>
              <a:t>يتكون بروتين الكولاجين </a:t>
            </a:r>
            <a:r>
              <a:rPr lang="en-US" sz="2000">
                <a:latin typeface="Simplified Arabic" pitchFamily="18" charset="-78"/>
                <a:cs typeface="Simplified Arabic" pitchFamily="18" charset="-78"/>
              </a:rPr>
              <a:t>Collagen</a:t>
            </a:r>
            <a:r>
              <a:rPr lang="ar-SA" sz="2000">
                <a:latin typeface="Simplified Arabic" pitchFamily="18" charset="-78"/>
                <a:cs typeface="Simplified Arabic" pitchFamily="18" charset="-78"/>
              </a:rPr>
              <a:t> </a:t>
            </a:r>
            <a:r>
              <a:rPr lang="ar-KW" sz="2200" b="1">
                <a:latin typeface="Simplified Arabic" pitchFamily="18" charset="-78"/>
                <a:cs typeface="Simplified Arabic" pitchFamily="18" charset="-78"/>
              </a:rPr>
              <a:t>في الجلد والعظام وفي جميع الأنسجة الضامة في الجسم الحيواني عبر مراحل تبدء بترتيب معين لكتل البناء الأساسية وهي الأحماض الأمينية </a:t>
            </a:r>
            <a:r>
              <a:rPr lang="en-US" sz="2200">
                <a:latin typeface="Simplified Arabic" pitchFamily="18" charset="-78"/>
                <a:cs typeface="Simplified Arabic" pitchFamily="18" charset="-78"/>
              </a:rPr>
              <a:t>amino acids</a:t>
            </a:r>
            <a:r>
              <a:rPr lang="ar-KW" sz="2200">
                <a:latin typeface="Simplified Arabic" pitchFamily="18" charset="-78"/>
                <a:cs typeface="Simplified Arabic" pitchFamily="18" charset="-78"/>
              </a:rPr>
              <a:t> </a:t>
            </a:r>
            <a:r>
              <a:rPr lang="ar-KW" sz="2200" b="1">
                <a:latin typeface="Simplified Arabic" pitchFamily="18" charset="-78"/>
                <a:cs typeface="Simplified Arabic" pitchFamily="18" charset="-78"/>
              </a:rPr>
              <a:t>ومن ثم بسلاسل بيبتيدية </a:t>
            </a:r>
            <a:r>
              <a:rPr lang="en-US" sz="2200">
                <a:latin typeface="Simplified Arabic" pitchFamily="18" charset="-78"/>
                <a:cs typeface="Simplified Arabic" pitchFamily="18" charset="-78"/>
              </a:rPr>
              <a:t>peptide chains</a:t>
            </a:r>
            <a:r>
              <a:rPr lang="ar-KW" sz="2200" b="1">
                <a:latin typeface="Simplified Arabic" pitchFamily="18" charset="-78"/>
                <a:cs typeface="Simplified Arabic" pitchFamily="18" charset="-78"/>
              </a:rPr>
              <a:t> ومن ثم لفلفة ثلاث سلاسل بيبتيدية منفردة إلى ثلاث سلاسل بيبتيدية بطريقة حلزونية في حزمة </a:t>
            </a:r>
            <a:r>
              <a:rPr lang="en-US" sz="2200">
                <a:latin typeface="Simplified Arabic" pitchFamily="18" charset="-78"/>
                <a:cs typeface="Simplified Arabic" pitchFamily="18" charset="-78"/>
              </a:rPr>
              <a:t>triple helix</a:t>
            </a:r>
            <a:r>
              <a:rPr lang="ar-KW" sz="2200" b="1">
                <a:latin typeface="Simplified Arabic" pitchFamily="18" charset="-78"/>
                <a:cs typeface="Simplified Arabic" pitchFamily="18" charset="-78"/>
              </a:rPr>
              <a:t> ترتبط حزم جزيئات الكولاجين مع حزم جزيئات كولاجين أخرى لتكوين النسيج الضام.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04800" y="300038"/>
            <a:ext cx="8458200" cy="170815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والإستحالة من حيث المبدأ متفق عليها بين علماء المسلمين، إلا أنه يوجد إختلاف في وجهات النظر للنماذج التطبيقية لها.</a:t>
            </a:r>
            <a:endParaRPr lang="en-US" sz="2800" b="1">
              <a:latin typeface="Simplified Arabic" pitchFamily="18" charset="-78"/>
              <a:cs typeface="Simplified Arabic" pitchFamily="18" charset="-78"/>
            </a:endParaRPr>
          </a:p>
        </p:txBody>
      </p:sp>
      <p:sp>
        <p:nvSpPr>
          <p:cNvPr id="10243" name="Rectangle 1"/>
          <p:cNvSpPr>
            <a:spLocks noChangeArrowheads="1"/>
          </p:cNvSpPr>
          <p:nvPr/>
        </p:nvSpPr>
        <p:spPr bwMode="auto">
          <a:xfrm>
            <a:off x="304800" y="2459038"/>
            <a:ext cx="8458200" cy="2570162"/>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ومنبع ذلك الإختلاف هو أن بعض العلماء توسعوا في تطبيقاتهم للإستحالة وتساهلوا مع حالات فسروها على أنها شبيه بالإستحالة بينما آخرون ضيقوا في استخدامهم لها.</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ChangeArrowheads="1"/>
          </p:cNvSpPr>
          <p:nvPr/>
        </p:nvSpPr>
        <p:spPr bwMode="auto">
          <a:xfrm>
            <a:off x="381000" y="381000"/>
            <a:ext cx="8382000" cy="2308225"/>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KW" sz="2400">
                <a:latin typeface="Simplified Arabic" pitchFamily="18" charset="-78"/>
                <a:cs typeface="Simplified Arabic" pitchFamily="18" charset="-78"/>
              </a:rPr>
              <a:t>و</a:t>
            </a:r>
            <a:r>
              <a:rPr lang="ar-SA" sz="2400">
                <a:latin typeface="Simplified Arabic" pitchFamily="18" charset="-78"/>
                <a:cs typeface="Simplified Arabic" pitchFamily="18" charset="-78"/>
              </a:rPr>
              <a:t>الجيلاتين </a:t>
            </a:r>
            <a:r>
              <a:rPr lang="en-US" sz="1600">
                <a:latin typeface="Simplified Arabic" pitchFamily="18" charset="-78"/>
                <a:cs typeface="Simplified Arabic" pitchFamily="18" charset="-78"/>
              </a:rPr>
              <a:t>Gelatine (Gelatin), E441</a:t>
            </a:r>
            <a:r>
              <a:rPr lang="ar-SA" sz="1600">
                <a:latin typeface="Simplified Arabic" pitchFamily="18" charset="-78"/>
                <a:cs typeface="Simplified Arabic" pitchFamily="18" charset="-78"/>
              </a:rPr>
              <a:t> </a:t>
            </a:r>
            <a:r>
              <a:rPr lang="ar-SA" sz="2400">
                <a:latin typeface="Simplified Arabic" pitchFamily="18" charset="-78"/>
                <a:cs typeface="Simplified Arabic" pitchFamily="18" charset="-78"/>
              </a:rPr>
              <a:t>هي مادة هلامية </a:t>
            </a:r>
            <a:r>
              <a:rPr lang="en-US" sz="2400">
                <a:latin typeface="Simplified Arabic" pitchFamily="18" charset="-78"/>
                <a:cs typeface="Simplified Arabic" pitchFamily="18" charset="-78"/>
              </a:rPr>
              <a:t>Gel</a:t>
            </a:r>
            <a:r>
              <a:rPr lang="ar-KW" sz="2400">
                <a:latin typeface="Simplified Arabic" pitchFamily="18" charset="-78"/>
                <a:cs typeface="Simplified Arabic" pitchFamily="18" charset="-78"/>
              </a:rPr>
              <a:t> بروتينية قابلة للذوبان في الماء </a:t>
            </a:r>
            <a:r>
              <a:rPr lang="ar-SA" sz="2400">
                <a:latin typeface="Simplified Arabic" pitchFamily="18" charset="-78"/>
                <a:cs typeface="Simplified Arabic" pitchFamily="18" charset="-78"/>
              </a:rPr>
              <a:t>ويستخرج الجيلاتين من بروتين الكولاجين خلال مراحل من الإستخلاص من </a:t>
            </a:r>
            <a:r>
              <a:rPr lang="ar-KW" sz="2400">
                <a:latin typeface="Simplified Arabic" pitchFamily="18" charset="-78"/>
                <a:cs typeface="Simplified Arabic" pitchFamily="18" charset="-78"/>
              </a:rPr>
              <a:t>فقط </a:t>
            </a:r>
            <a:r>
              <a:rPr lang="ar-SA" sz="2400">
                <a:latin typeface="Simplified Arabic" pitchFamily="18" charset="-78"/>
                <a:cs typeface="Simplified Arabic" pitchFamily="18" charset="-78"/>
              </a:rPr>
              <a:t>جلد وعظام الحيوانات المختلفة (بما فيها الخنزير)</a:t>
            </a:r>
            <a:r>
              <a:rPr lang="ar-KW" sz="2400">
                <a:latin typeface="Simplified Arabic" pitchFamily="18" charset="-78"/>
                <a:cs typeface="Simplified Arabic" pitchFamily="18" charset="-78"/>
              </a:rPr>
              <a:t> وجلود الأسماك.</a:t>
            </a:r>
            <a:r>
              <a:rPr lang="ar-SA" sz="2400">
                <a:latin typeface="Simplified Arabic" pitchFamily="18" charset="-78"/>
                <a:cs typeface="Simplified Arabic" pitchFamily="18" charset="-78"/>
              </a:rPr>
              <a:t> </a:t>
            </a:r>
            <a:endParaRPr lang="en-US" sz="2400">
              <a:latin typeface="Simplified Arabic" pitchFamily="18" charset="-78"/>
              <a:cs typeface="Simplified Arabic" pitchFamily="18" charset="-78"/>
            </a:endParaRPr>
          </a:p>
        </p:txBody>
      </p:sp>
      <p:sp>
        <p:nvSpPr>
          <p:cNvPr id="87043" name="Rectangle 4"/>
          <p:cNvSpPr>
            <a:spLocks noChangeArrowheads="1"/>
          </p:cNvSpPr>
          <p:nvPr/>
        </p:nvSpPr>
        <p:spPr bwMode="auto">
          <a:xfrm>
            <a:off x="381000" y="2659063"/>
            <a:ext cx="8382000" cy="3970337"/>
          </a:xfrm>
          <a:prstGeom prst="rect">
            <a:avLst/>
          </a:prstGeom>
          <a:noFill/>
          <a:ln w="9525">
            <a:noFill/>
            <a:miter lim="800000"/>
            <a:headEnd/>
            <a:tailEnd/>
          </a:ln>
        </p:spPr>
        <p:txBody>
          <a:bodyPr>
            <a:spAutoFit/>
          </a:bodyPr>
          <a:lstStyle/>
          <a:p>
            <a:pPr marL="342900" indent="-342900" algn="just" rtl="1">
              <a:lnSpc>
                <a:spcPct val="150000"/>
              </a:lnSpc>
              <a:buFont typeface="Courier New" pitchFamily="49" charset="0"/>
              <a:buChar char="o"/>
            </a:pPr>
            <a:r>
              <a:rPr lang="ar-SA" sz="2400">
                <a:latin typeface="Simplified Arabic" pitchFamily="18" charset="-78"/>
                <a:cs typeface="Simplified Arabic" pitchFamily="18" charset="-78"/>
              </a:rPr>
              <a:t>ويمثل الجيلاتين المستخلص من </a:t>
            </a:r>
            <a:r>
              <a:rPr lang="ar-KW" sz="2400">
                <a:latin typeface="Simplified Arabic" pitchFamily="18" charset="-78"/>
                <a:cs typeface="Simplified Arabic" pitchFamily="18" charset="-78"/>
              </a:rPr>
              <a:t>جلد </a:t>
            </a:r>
            <a:r>
              <a:rPr lang="ar-SA" sz="2400">
                <a:latin typeface="Simplified Arabic" pitchFamily="18" charset="-78"/>
                <a:cs typeface="Simplified Arabic" pitchFamily="18" charset="-78"/>
              </a:rPr>
              <a:t>الخنزير </a:t>
            </a:r>
            <a:r>
              <a:rPr lang="en-US" sz="2400">
                <a:latin typeface="Simplified Arabic" pitchFamily="18" charset="-78"/>
                <a:cs typeface="Simplified Arabic" pitchFamily="18" charset="-78"/>
              </a:rPr>
              <a:t>Porcine Gelatine</a:t>
            </a:r>
            <a:r>
              <a:rPr lang="ar-SA" sz="2400">
                <a:latin typeface="Simplified Arabic" pitchFamily="18" charset="-78"/>
                <a:cs typeface="Simplified Arabic" pitchFamily="18" charset="-78"/>
              </a:rPr>
              <a:t> حوالي </a:t>
            </a:r>
            <a:r>
              <a:rPr lang="en-US" sz="2400">
                <a:latin typeface="Simplified Arabic" pitchFamily="18" charset="-78"/>
                <a:cs typeface="Simplified Arabic" pitchFamily="18" charset="-78"/>
              </a:rPr>
              <a:t>44</a:t>
            </a:r>
            <a:r>
              <a:rPr lang="ar-SA" sz="2400">
                <a:latin typeface="Simplified Arabic" pitchFamily="18" charset="-78"/>
                <a:cs typeface="Simplified Arabic" pitchFamily="18" charset="-78"/>
              </a:rPr>
              <a:t>% من الإنتاج الكلي للجيلاتين في العالم. بينما جيلاتين الجلد البقري </a:t>
            </a:r>
            <a:r>
              <a:rPr lang="en-US" sz="2400">
                <a:latin typeface="Simplified Arabic" pitchFamily="18" charset="-78"/>
                <a:cs typeface="Simplified Arabic" pitchFamily="18" charset="-78"/>
              </a:rPr>
              <a:t>Bovine Gelatine</a:t>
            </a:r>
            <a:r>
              <a:rPr lang="ar-SA" sz="2400">
                <a:latin typeface="Simplified Arabic" pitchFamily="18" charset="-78"/>
                <a:cs typeface="Simplified Arabic" pitchFamily="18" charset="-78"/>
              </a:rPr>
              <a:t> يمثل </a:t>
            </a:r>
            <a:r>
              <a:rPr lang="en-US" sz="2400">
                <a:latin typeface="Simplified Arabic" pitchFamily="18" charset="-78"/>
                <a:cs typeface="Simplified Arabic" pitchFamily="18" charset="-78"/>
              </a:rPr>
              <a:t>28</a:t>
            </a:r>
            <a:r>
              <a:rPr lang="ar-SA" sz="2400">
                <a:latin typeface="Simplified Arabic" pitchFamily="18" charset="-78"/>
                <a:cs typeface="Simplified Arabic" pitchFamily="18" charset="-78"/>
              </a:rPr>
              <a:t>%، وجيلاتين العظام الحيوانية تمثل </a:t>
            </a:r>
            <a:r>
              <a:rPr lang="en-US" sz="2400">
                <a:latin typeface="Simplified Arabic" pitchFamily="18" charset="-78"/>
                <a:cs typeface="Simplified Arabic" pitchFamily="18" charset="-78"/>
              </a:rPr>
              <a:t>27</a:t>
            </a:r>
            <a:r>
              <a:rPr lang="ar-SA" sz="2400">
                <a:latin typeface="Simplified Arabic" pitchFamily="18" charset="-78"/>
                <a:cs typeface="Simplified Arabic" pitchFamily="18" charset="-78"/>
              </a:rPr>
              <a:t>%، والمصادر الأخرى للجيلاتين تمثل </a:t>
            </a:r>
            <a:r>
              <a:rPr lang="en-US" sz="2400">
                <a:latin typeface="Simplified Arabic" pitchFamily="18" charset="-78"/>
                <a:cs typeface="Simplified Arabic" pitchFamily="18" charset="-78"/>
              </a:rPr>
              <a:t>1</a:t>
            </a:r>
            <a:r>
              <a:rPr lang="ar-SA" sz="2400">
                <a:latin typeface="Simplified Arabic" pitchFamily="18" charset="-78"/>
                <a:cs typeface="Simplified Arabic" pitchFamily="18" charset="-78"/>
              </a:rPr>
              <a:t>%. </a:t>
            </a:r>
            <a:endParaRPr lang="en-US" sz="2400">
              <a:latin typeface="Simplified Arabic" pitchFamily="18" charset="-78"/>
              <a:cs typeface="Simplified Arabic" pitchFamily="18" charset="-78"/>
            </a:endParaRPr>
          </a:p>
          <a:p>
            <a:pPr marL="342900" indent="-342900" algn="just" rtl="1">
              <a:lnSpc>
                <a:spcPct val="150000"/>
              </a:lnSpc>
              <a:buFont typeface="Courier New" pitchFamily="49" charset="0"/>
              <a:buChar char="o"/>
            </a:pPr>
            <a:r>
              <a:rPr lang="ar-SA" sz="2400">
                <a:latin typeface="Simplified Arabic" pitchFamily="18" charset="-78"/>
                <a:cs typeface="Simplified Arabic" pitchFamily="18" charset="-78"/>
              </a:rPr>
              <a:t>    ويتميز جيلاتين جلود الخنزير بسهولة استخلاصه بطريقة النقع في الحمض مدةً بسيطة وبتكلفة أقل بكثير من طريقة الاستخلاص من العظام أو جلود الأبقار بالطريقة القاعدية.</a:t>
            </a:r>
            <a:endParaRPr lang="ar-KW" sz="240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228600" y="152400"/>
            <a:ext cx="8610600" cy="1754188"/>
          </a:xfrm>
          <a:prstGeom prst="rect">
            <a:avLst/>
          </a:prstGeom>
          <a:noFill/>
          <a:ln w="9525">
            <a:noFill/>
            <a:miter lim="800000"/>
            <a:headEnd/>
            <a:tailEnd/>
          </a:ln>
        </p:spPr>
        <p:txBody>
          <a:bodyPr>
            <a:spAutoFit/>
          </a:bodyPr>
          <a:lstStyle/>
          <a:p>
            <a:pPr algn="just" rtl="1">
              <a:lnSpc>
                <a:spcPct val="150000"/>
              </a:lnSpc>
            </a:pPr>
            <a:r>
              <a:rPr lang="ar-KW" sz="2400">
                <a:solidFill>
                  <a:srgbClr val="0070C0"/>
                </a:solidFill>
                <a:latin typeface="Simplified Arabic" pitchFamily="18" charset="-78"/>
                <a:cs typeface="Simplified Arabic" pitchFamily="18" charset="-78"/>
              </a:rPr>
              <a:t>س</a:t>
            </a:r>
            <a:r>
              <a:rPr lang="ar-KW" sz="2400">
                <a:latin typeface="Simplified Arabic" pitchFamily="18" charset="-78"/>
                <a:cs typeface="Simplified Arabic" pitchFamily="18" charset="-78"/>
              </a:rPr>
              <a:t>: هل يمكن أن ينظر إلى جزيئ الجيلاتين بعد تمسخه </a:t>
            </a:r>
            <a:r>
              <a:rPr lang="en-US" sz="2400">
                <a:latin typeface="Simplified Arabic" pitchFamily="18" charset="-78"/>
                <a:cs typeface="Simplified Arabic" pitchFamily="18" charset="-78"/>
              </a:rPr>
              <a:t>denaturation</a:t>
            </a:r>
            <a:r>
              <a:rPr lang="ar-KW" sz="2400">
                <a:latin typeface="Simplified Arabic" pitchFamily="18" charset="-78"/>
                <a:cs typeface="Simplified Arabic" pitchFamily="18" charset="-78"/>
              </a:rPr>
              <a:t> من الكولاجين أنه وحدة جديدة لا تنتمي إلى الكولاجين الأصلي ويختلف عن الكولاجين في تركيبه الكيميائي وخواصه الكيميائية والطبيعية بعد فصله عن الكولاجين ويحمل إسم جديد؟ </a:t>
            </a:r>
          </a:p>
        </p:txBody>
      </p:sp>
      <p:grpSp>
        <p:nvGrpSpPr>
          <p:cNvPr id="2" name="Group 8"/>
          <p:cNvGrpSpPr>
            <a:grpSpLocks/>
          </p:cNvGrpSpPr>
          <p:nvPr/>
        </p:nvGrpSpPr>
        <p:grpSpPr bwMode="auto">
          <a:xfrm>
            <a:off x="76200" y="1828800"/>
            <a:ext cx="8763000" cy="4940300"/>
            <a:chOff x="76200" y="2057462"/>
            <a:chExt cx="8763000" cy="4939749"/>
          </a:xfrm>
        </p:grpSpPr>
        <p:sp>
          <p:nvSpPr>
            <p:cNvPr id="37892" name="Rectangle 5"/>
            <p:cNvSpPr>
              <a:spLocks noChangeArrowheads="1"/>
            </p:cNvSpPr>
            <p:nvPr/>
          </p:nvSpPr>
          <p:spPr bwMode="auto">
            <a:xfrm>
              <a:off x="1447800" y="2057462"/>
              <a:ext cx="7391400" cy="4939749"/>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rtl="1">
                <a:lnSpc>
                  <a:spcPct val="200000"/>
                </a:lnSpc>
                <a:defRPr/>
              </a:pPr>
              <a:r>
                <a:rPr lang="ar-KW" sz="2200" dirty="0">
                  <a:solidFill>
                    <a:srgbClr val="0070C0"/>
                  </a:solidFill>
                  <a:latin typeface="Simplified Arabic" pitchFamily="18" charset="-78"/>
                  <a:cs typeface="Simplified Arabic" pitchFamily="18" charset="-78"/>
                </a:rPr>
                <a:t>ج: </a:t>
              </a:r>
              <a:r>
                <a:rPr lang="ar-SA" sz="2200" dirty="0">
                  <a:solidFill>
                    <a:srgbClr val="0070C0"/>
                  </a:solidFill>
                  <a:latin typeface="Simplified Arabic" pitchFamily="18" charset="-78"/>
                  <a:cs typeface="Simplified Arabic" pitchFamily="18" charset="-78"/>
                </a:rPr>
                <a:t>تتضمن عملية تحويل الكولاجين إلى </a:t>
              </a:r>
              <a:r>
                <a:rPr lang="ar-KW" sz="2200" dirty="0">
                  <a:solidFill>
                    <a:srgbClr val="0070C0"/>
                  </a:solidFill>
                  <a:latin typeface="Simplified Arabic" pitchFamily="18" charset="-78"/>
                  <a:cs typeface="Simplified Arabic" pitchFamily="18" charset="-78"/>
                </a:rPr>
                <a:t>ال</a:t>
              </a:r>
              <a:r>
                <a:rPr lang="ar-SA" sz="2200" dirty="0">
                  <a:solidFill>
                    <a:srgbClr val="0070C0"/>
                  </a:solidFill>
                  <a:latin typeface="Simplified Arabic" pitchFamily="18" charset="-78"/>
                  <a:cs typeface="Simplified Arabic" pitchFamily="18" charset="-78"/>
                </a:rPr>
                <a:t>جيلاتين </a:t>
              </a:r>
              <a:r>
                <a:rPr lang="ar-KW" sz="2200" dirty="0">
                  <a:solidFill>
                    <a:srgbClr val="0070C0"/>
                  </a:solidFill>
                  <a:latin typeface="Simplified Arabic" pitchFamily="18" charset="-78"/>
                  <a:cs typeface="Simplified Arabic" pitchFamily="18" charset="-78"/>
                </a:rPr>
                <a:t>كالتالي</a:t>
              </a:r>
              <a:r>
                <a:rPr lang="ar-SA" sz="2200" dirty="0">
                  <a:solidFill>
                    <a:srgbClr val="0070C0"/>
                  </a:solidFill>
                  <a:latin typeface="Simplified Arabic" pitchFamily="18" charset="-78"/>
                  <a:cs typeface="Simplified Arabic" pitchFamily="18" charset="-78"/>
                </a:rPr>
                <a:t>:</a:t>
              </a:r>
              <a:endParaRPr lang="ar-KW" sz="2200" dirty="0">
                <a:solidFill>
                  <a:srgbClr val="0070C0"/>
                </a:solidFill>
                <a:latin typeface="Simplified Arabic" pitchFamily="18" charset="-78"/>
                <a:cs typeface="Simplified Arabic" pitchFamily="18" charset="-78"/>
              </a:endParaRPr>
            </a:p>
            <a:p>
              <a:pPr algn="just" rtl="1">
                <a:lnSpc>
                  <a:spcPct val="200000"/>
                </a:lnSpc>
                <a:defRPr/>
              </a:pPr>
              <a:r>
                <a:rPr lang="ar-KW" sz="2200" dirty="0">
                  <a:solidFill>
                    <a:srgbClr val="0070C0"/>
                  </a:solidFill>
                  <a:latin typeface="Simplified Arabic" pitchFamily="18" charset="-78"/>
                  <a:cs typeface="Simplified Arabic" pitchFamily="18" charset="-78"/>
                </a:rPr>
                <a:t>1. </a:t>
              </a:r>
              <a:r>
                <a:rPr lang="ar-SA" sz="2200" dirty="0">
                  <a:solidFill>
                    <a:srgbClr val="0070C0"/>
                  </a:solidFill>
                  <a:latin typeface="Simplified Arabic" pitchFamily="18" charset="-78"/>
                  <a:cs typeface="Simplified Arabic" pitchFamily="18" charset="-78"/>
                </a:rPr>
                <a:t>تحطيم عدد محدود من الروابط الببتيدية؛ وذلك لاختزال طول السلاسل.</a:t>
              </a:r>
              <a:endParaRPr lang="en-US" sz="2200" dirty="0">
                <a:solidFill>
                  <a:srgbClr val="0070C0"/>
                </a:solidFill>
                <a:latin typeface="Simplified Arabic" pitchFamily="18" charset="-78"/>
                <a:cs typeface="Simplified Arabic" pitchFamily="18" charset="-78"/>
              </a:endParaRPr>
            </a:p>
            <a:p>
              <a:pPr algn="just" rtl="1">
                <a:lnSpc>
                  <a:spcPct val="200000"/>
                </a:lnSpc>
                <a:defRPr/>
              </a:pPr>
              <a:r>
                <a:rPr lang="ar-SA" sz="2200" dirty="0">
                  <a:solidFill>
                    <a:srgbClr val="0070C0"/>
                  </a:solidFill>
                  <a:latin typeface="Simplified Arabic" pitchFamily="18" charset="-78"/>
                  <a:cs typeface="Simplified Arabic" pitchFamily="18" charset="-78"/>
                </a:rPr>
                <a:t>2.</a:t>
              </a:r>
              <a:r>
                <a:rPr lang="ar-KW" sz="2200" dirty="0">
                  <a:solidFill>
                    <a:srgbClr val="0070C0"/>
                  </a:solidFill>
                  <a:latin typeface="Simplified Arabic" pitchFamily="18" charset="-78"/>
                  <a:cs typeface="Simplified Arabic" pitchFamily="18" charset="-78"/>
                </a:rPr>
                <a:t> </a:t>
              </a:r>
              <a:r>
                <a:rPr lang="ar-SA" sz="2200" dirty="0">
                  <a:solidFill>
                    <a:srgbClr val="0070C0"/>
                  </a:solidFill>
                  <a:latin typeface="Simplified Arabic" pitchFamily="18" charset="-78"/>
                  <a:cs typeface="Simplified Arabic" pitchFamily="18" charset="-78"/>
                </a:rPr>
                <a:t>إعادة توزيع عدد من الروابط الجانبية بين السلاسل بطريقة غير</a:t>
              </a:r>
              <a:r>
                <a:rPr lang="ar-KW" sz="2200" dirty="0">
                  <a:solidFill>
                    <a:srgbClr val="0070C0"/>
                  </a:solidFill>
                  <a:latin typeface="Simplified Arabic" pitchFamily="18" charset="-78"/>
                  <a:cs typeface="Simplified Arabic" pitchFamily="18" charset="-78"/>
                </a:rPr>
                <a:t> </a:t>
              </a:r>
              <a:r>
                <a:rPr lang="ar-SA" sz="2200" dirty="0">
                  <a:solidFill>
                    <a:srgbClr val="0070C0"/>
                  </a:solidFill>
                  <a:latin typeface="Simplified Arabic" pitchFamily="18" charset="-78"/>
                  <a:cs typeface="Simplified Arabic" pitchFamily="18" charset="-78"/>
                </a:rPr>
                <a:t>منتظمة.</a:t>
              </a:r>
              <a:endParaRPr lang="en-US" sz="2200" dirty="0">
                <a:solidFill>
                  <a:srgbClr val="0070C0"/>
                </a:solidFill>
                <a:latin typeface="Simplified Arabic" pitchFamily="18" charset="-78"/>
                <a:cs typeface="Simplified Arabic" pitchFamily="18" charset="-78"/>
              </a:endParaRPr>
            </a:p>
            <a:p>
              <a:pPr algn="just" rtl="1">
                <a:lnSpc>
                  <a:spcPct val="200000"/>
                </a:lnSpc>
                <a:defRPr/>
              </a:pPr>
              <a:r>
                <a:rPr lang="ar-SA" sz="2200" dirty="0">
                  <a:solidFill>
                    <a:srgbClr val="0070C0"/>
                  </a:solidFill>
                  <a:latin typeface="Simplified Arabic" pitchFamily="18" charset="-78"/>
                  <a:cs typeface="Simplified Arabic" pitchFamily="18" charset="-78"/>
                </a:rPr>
                <a:t>3.</a:t>
              </a:r>
              <a:r>
                <a:rPr lang="ar-KW" sz="2200" dirty="0">
                  <a:solidFill>
                    <a:srgbClr val="0070C0"/>
                  </a:solidFill>
                  <a:latin typeface="Simplified Arabic" pitchFamily="18" charset="-78"/>
                  <a:cs typeface="Simplified Arabic" pitchFamily="18" charset="-78"/>
                </a:rPr>
                <a:t> </a:t>
              </a:r>
              <a:r>
                <a:rPr lang="ar-SA" sz="2200" dirty="0">
                  <a:solidFill>
                    <a:srgbClr val="0070C0"/>
                  </a:solidFill>
                  <a:latin typeface="Simplified Arabic" pitchFamily="18" charset="-78"/>
                  <a:cs typeface="Simplified Arabic" pitchFamily="18" charset="-78"/>
                </a:rPr>
                <a:t>حدوث تغيّر في تنسيق السلسلة.</a:t>
              </a:r>
              <a:endParaRPr lang="ar-KW" sz="2200" dirty="0">
                <a:solidFill>
                  <a:srgbClr val="0070C0"/>
                </a:solidFill>
                <a:latin typeface="Simplified Arabic" pitchFamily="18" charset="-78"/>
                <a:cs typeface="Simplified Arabic" pitchFamily="18" charset="-78"/>
              </a:endParaRPr>
            </a:p>
            <a:p>
              <a:pPr marL="342900" indent="-342900" algn="just" rtl="1">
                <a:lnSpc>
                  <a:spcPct val="150000"/>
                </a:lnSpc>
                <a:buFont typeface="Courier New" pitchFamily="49" charset="0"/>
                <a:buChar char="o"/>
                <a:defRPr/>
              </a:pPr>
              <a:r>
                <a:rPr lang="ar-SA" sz="2200" dirty="0">
                  <a:latin typeface="Simplified Arabic" pitchFamily="18" charset="-78"/>
                  <a:cs typeface="Simplified Arabic" pitchFamily="18" charset="-78"/>
                </a:rPr>
                <a:t>والتغير الحاصل في  الخطوة الأخيرة هو التغير الضروري الوحيد لتحويل الكولاجين إلى جيلاتين. </a:t>
              </a:r>
              <a:endParaRPr lang="ar-KW" sz="2200" dirty="0">
                <a:latin typeface="Simplified Arabic" pitchFamily="18" charset="-78"/>
                <a:cs typeface="Simplified Arabic" pitchFamily="18" charset="-78"/>
              </a:endParaRPr>
            </a:p>
            <a:p>
              <a:pPr marL="342900" indent="-342900" algn="just" rtl="1">
                <a:lnSpc>
                  <a:spcPct val="150000"/>
                </a:lnSpc>
                <a:buFont typeface="Courier New" pitchFamily="49" charset="0"/>
                <a:buChar char="o"/>
                <a:defRPr/>
              </a:pPr>
              <a:r>
                <a:rPr lang="ar-SA" sz="2200" dirty="0">
                  <a:latin typeface="Simplified Arabic" pitchFamily="18" charset="-78"/>
                  <a:cs typeface="Simplified Arabic" pitchFamily="18" charset="-78"/>
                </a:rPr>
                <a:t>وفي الجيلاتين تبقى السلاسل الحمضية </a:t>
              </a:r>
              <a:r>
                <a:rPr lang="ar-KW" sz="2200" dirty="0">
                  <a:latin typeface="Simplified Arabic" pitchFamily="18" charset="-78"/>
                  <a:cs typeface="Simplified Arabic" pitchFamily="18" charset="-78"/>
                </a:rPr>
                <a:t>وعدد وأنواع الأحماض الأمينية </a:t>
              </a:r>
              <a:r>
                <a:rPr lang="ar-SA" sz="2200" dirty="0">
                  <a:latin typeface="Simplified Arabic" pitchFamily="18" charset="-78"/>
                  <a:cs typeface="Simplified Arabic" pitchFamily="18" charset="-78"/>
                </a:rPr>
                <a:t>سليمة، كما تبقى كثيرٌ من الروابط الجانبية على حالها دون تحطّم</a:t>
              </a:r>
              <a:r>
                <a:rPr lang="ar-SA" sz="2200" baseline="30000" dirty="0">
                  <a:latin typeface="Simplified Arabic" pitchFamily="18" charset="-78"/>
                  <a:cs typeface="Simplified Arabic" pitchFamily="18" charset="-78"/>
                </a:rPr>
                <a:t>.</a:t>
              </a:r>
              <a:endParaRPr lang="en-US" sz="2200" dirty="0">
                <a:latin typeface="Simplified Arabic" pitchFamily="18" charset="-78"/>
                <a:cs typeface="Simplified Arabic" pitchFamily="18" charset="-78"/>
              </a:endParaRPr>
            </a:p>
            <a:p>
              <a:pPr algn="just" rtl="1">
                <a:defRPr/>
              </a:pPr>
              <a:r>
                <a:rPr lang="ar-SA" sz="700" b="1" dirty="0"/>
                <a:t>ديمان،أساسيات كيمياء الأغذية، ص182.</a:t>
              </a:r>
              <a:endParaRPr lang="en-US" sz="700" b="1" dirty="0"/>
            </a:p>
          </p:txBody>
        </p:sp>
        <p:pic>
          <p:nvPicPr>
            <p:cNvPr id="88069" name="Picture 3"/>
            <p:cNvPicPr>
              <a:picLocks noChangeAspect="1" noChangeArrowheads="1"/>
            </p:cNvPicPr>
            <p:nvPr/>
          </p:nvPicPr>
          <p:blipFill>
            <a:blip r:embed="rId2"/>
            <a:srcRect/>
            <a:stretch>
              <a:fillRect/>
            </a:stretch>
          </p:blipFill>
          <p:spPr bwMode="auto">
            <a:xfrm>
              <a:off x="76200" y="2959905"/>
              <a:ext cx="1295400" cy="1195754"/>
            </a:xfrm>
            <a:prstGeom prst="rect">
              <a:avLst/>
            </a:prstGeom>
            <a:noFill/>
            <a:ln w="9525">
              <a:noFill/>
              <a:miter lim="800000"/>
              <a:headEnd/>
              <a:tailEnd/>
            </a:ln>
            <a:effectLst/>
          </p:spPr>
        </p:pic>
        <p:pic>
          <p:nvPicPr>
            <p:cNvPr id="88070" name="Picture 4"/>
            <p:cNvPicPr>
              <a:picLocks noChangeAspect="1" noChangeArrowheads="1"/>
            </p:cNvPicPr>
            <p:nvPr/>
          </p:nvPicPr>
          <p:blipFill>
            <a:blip r:embed="rId3"/>
            <a:srcRect/>
            <a:stretch>
              <a:fillRect/>
            </a:stretch>
          </p:blipFill>
          <p:spPr bwMode="auto">
            <a:xfrm>
              <a:off x="76200" y="5205050"/>
              <a:ext cx="1295400" cy="1195754"/>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ChangeArrowheads="1"/>
          </p:cNvSpPr>
          <p:nvPr/>
        </p:nvSpPr>
        <p:spPr bwMode="auto">
          <a:xfrm>
            <a:off x="0" y="0"/>
            <a:ext cx="9144000" cy="557213"/>
          </a:xfrm>
          <a:prstGeom prst="rect">
            <a:avLst/>
          </a:prstGeom>
          <a:solidFill>
            <a:srgbClr val="00B050"/>
          </a:solidFill>
          <a:ln w="9525">
            <a:noFill/>
            <a:miter lim="800000"/>
            <a:headEnd/>
            <a:tailEnd/>
          </a:ln>
        </p:spPr>
        <p:txBody>
          <a:bodyPr>
            <a:spAutoFit/>
          </a:bodyPr>
          <a:lstStyle/>
          <a:p>
            <a:pPr algn="just" rtl="1">
              <a:lnSpc>
                <a:spcPct val="150000"/>
              </a:lnSpc>
            </a:pPr>
            <a:r>
              <a:rPr lang="ar-KW" sz="2200" b="1">
                <a:solidFill>
                  <a:schemeClr val="bg1"/>
                </a:solidFill>
                <a:latin typeface="Simplified Arabic" pitchFamily="18" charset="-78"/>
                <a:cs typeface="Simplified Arabic" pitchFamily="18" charset="-78"/>
              </a:rPr>
              <a:t>إذاً الجيلاتين هو تحول جزئي في التركيب الكيميائي للكولاجين واختلاف كلي في الخواص الطبيعية.</a:t>
            </a:r>
          </a:p>
        </p:txBody>
      </p:sp>
      <p:pic>
        <p:nvPicPr>
          <p:cNvPr id="89091" name="Picture 5"/>
          <p:cNvPicPr>
            <a:picLocks noChangeAspect="1" noChangeArrowheads="1"/>
          </p:cNvPicPr>
          <p:nvPr/>
        </p:nvPicPr>
        <p:blipFill>
          <a:blip r:embed="rId2"/>
          <a:srcRect/>
          <a:stretch>
            <a:fillRect/>
          </a:stretch>
        </p:blipFill>
        <p:spPr bwMode="auto">
          <a:xfrm>
            <a:off x="1752600" y="3981450"/>
            <a:ext cx="5054600" cy="2724150"/>
          </a:xfrm>
          <a:prstGeom prst="rect">
            <a:avLst/>
          </a:prstGeom>
          <a:noFill/>
          <a:ln w="9525">
            <a:noFill/>
            <a:miter lim="800000"/>
            <a:headEnd/>
            <a:tailEnd/>
          </a:ln>
          <a:effectLst/>
        </p:spPr>
      </p:pic>
      <p:pic>
        <p:nvPicPr>
          <p:cNvPr id="89092" name="Picture 3"/>
          <p:cNvPicPr>
            <a:picLocks noChangeAspect="1" noChangeArrowheads="1"/>
          </p:cNvPicPr>
          <p:nvPr/>
        </p:nvPicPr>
        <p:blipFill>
          <a:blip r:embed="rId3"/>
          <a:srcRect/>
          <a:stretch>
            <a:fillRect/>
          </a:stretch>
        </p:blipFill>
        <p:spPr bwMode="auto">
          <a:xfrm>
            <a:off x="76200" y="1371600"/>
            <a:ext cx="990600" cy="990600"/>
          </a:xfrm>
          <a:prstGeom prst="rect">
            <a:avLst/>
          </a:prstGeom>
          <a:noFill/>
          <a:ln w="9525">
            <a:noFill/>
            <a:miter lim="800000"/>
            <a:headEnd/>
            <a:tailEnd/>
          </a:ln>
          <a:effectLst/>
        </p:spPr>
      </p:pic>
      <p:pic>
        <p:nvPicPr>
          <p:cNvPr id="89093" name="Picture 4"/>
          <p:cNvPicPr>
            <a:picLocks noChangeAspect="1" noChangeArrowheads="1"/>
          </p:cNvPicPr>
          <p:nvPr/>
        </p:nvPicPr>
        <p:blipFill>
          <a:blip r:embed="rId4"/>
          <a:srcRect/>
          <a:stretch>
            <a:fillRect/>
          </a:stretch>
        </p:blipFill>
        <p:spPr bwMode="auto">
          <a:xfrm>
            <a:off x="76200" y="4986338"/>
            <a:ext cx="990600" cy="990600"/>
          </a:xfrm>
          <a:prstGeom prst="rect">
            <a:avLst/>
          </a:prstGeom>
          <a:noFill/>
          <a:ln w="9525">
            <a:noFill/>
            <a:miter lim="800000"/>
            <a:headEnd/>
            <a:tailEnd/>
          </a:ln>
          <a:effectLst/>
        </p:spPr>
      </p:pic>
      <p:cxnSp>
        <p:nvCxnSpPr>
          <p:cNvPr id="3" name="Straight Arrow Connector 2"/>
          <p:cNvCxnSpPr/>
          <p:nvPr/>
        </p:nvCxnSpPr>
        <p:spPr>
          <a:xfrm>
            <a:off x="1219200" y="5334000"/>
            <a:ext cx="838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19200" y="1947863"/>
            <a:ext cx="838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89096" name="Picture 8"/>
          <p:cNvPicPr>
            <a:picLocks noChangeAspect="1" noChangeArrowheads="1"/>
          </p:cNvPicPr>
          <p:nvPr/>
        </p:nvPicPr>
        <p:blipFill>
          <a:blip r:embed="rId5"/>
          <a:srcRect/>
          <a:stretch>
            <a:fillRect/>
          </a:stretch>
        </p:blipFill>
        <p:spPr bwMode="auto">
          <a:xfrm>
            <a:off x="2476500" y="1066800"/>
            <a:ext cx="3924300" cy="1924050"/>
          </a:xfrm>
          <a:prstGeom prst="rect">
            <a:avLst/>
          </a:prstGeom>
          <a:noFill/>
          <a:ln w="9525">
            <a:noFill/>
            <a:miter lim="800000"/>
            <a:headEnd/>
            <a:tailEnd/>
          </a:ln>
          <a:effectLst/>
        </p:spPr>
      </p:pic>
      <p:sp>
        <p:nvSpPr>
          <p:cNvPr id="89097" name="Rectangle 16"/>
          <p:cNvSpPr>
            <a:spLocks noChangeArrowheads="1"/>
          </p:cNvSpPr>
          <p:nvPr/>
        </p:nvSpPr>
        <p:spPr bwMode="auto">
          <a:xfrm>
            <a:off x="0" y="3233738"/>
            <a:ext cx="9144000" cy="446087"/>
          </a:xfrm>
          <a:prstGeom prst="rect">
            <a:avLst/>
          </a:prstGeom>
          <a:solidFill>
            <a:srgbClr val="00B050"/>
          </a:solidFill>
          <a:ln w="9525">
            <a:noFill/>
            <a:miter lim="800000"/>
            <a:headEnd/>
            <a:tailEnd/>
          </a:ln>
        </p:spPr>
        <p:txBody>
          <a:bodyPr>
            <a:spAutoFit/>
          </a:bodyPr>
          <a:lstStyle/>
          <a:p>
            <a:pPr algn="just" rtl="1"/>
            <a:r>
              <a:rPr lang="ar-KW" sz="2300" b="1">
                <a:solidFill>
                  <a:schemeClr val="bg1"/>
                </a:solidFill>
                <a:latin typeface="Simplified Arabic" pitchFamily="18" charset="-78"/>
                <a:cs typeface="Simplified Arabic" pitchFamily="18" charset="-78"/>
              </a:rPr>
              <a:t>وجميع كتل البناء الأساسية وهي الأحماض الأمينية </a:t>
            </a:r>
            <a:r>
              <a:rPr lang="en-US" sz="2300" b="1">
                <a:solidFill>
                  <a:schemeClr val="bg1"/>
                </a:solidFill>
                <a:latin typeface="Simplified Arabic" pitchFamily="18" charset="-78"/>
                <a:cs typeface="Simplified Arabic" pitchFamily="18" charset="-78"/>
              </a:rPr>
              <a:t>amino acids</a:t>
            </a:r>
            <a:r>
              <a:rPr lang="ar-KW" sz="2300" b="1">
                <a:solidFill>
                  <a:schemeClr val="bg1"/>
                </a:solidFill>
                <a:latin typeface="Simplified Arabic" pitchFamily="18" charset="-78"/>
                <a:cs typeface="Simplified Arabic" pitchFamily="18" charset="-78"/>
              </a:rPr>
              <a:t> في كلا المركبين موجودة.</a:t>
            </a:r>
          </a:p>
        </p:txBody>
      </p:sp>
      <p:pic>
        <p:nvPicPr>
          <p:cNvPr id="89098" name="Picture 6"/>
          <p:cNvPicPr>
            <a:picLocks noChangeAspect="1" noChangeArrowheads="1"/>
          </p:cNvPicPr>
          <p:nvPr/>
        </p:nvPicPr>
        <p:blipFill>
          <a:blip r:embed="rId6"/>
          <a:srcRect/>
          <a:stretch>
            <a:fillRect/>
          </a:stretch>
        </p:blipFill>
        <p:spPr bwMode="auto">
          <a:xfrm>
            <a:off x="6070600" y="1295400"/>
            <a:ext cx="2921000" cy="1524000"/>
          </a:xfrm>
          <a:prstGeom prst="rect">
            <a:avLst/>
          </a:prstGeom>
          <a:noFill/>
          <a:ln w="9525">
            <a:noFill/>
            <a:miter lim="800000"/>
            <a:headEnd/>
            <a:tailEnd/>
          </a:ln>
          <a:effectLst/>
        </p:spPr>
      </p:pic>
      <p:sp>
        <p:nvSpPr>
          <p:cNvPr id="89099" name="Rectangle 18"/>
          <p:cNvSpPr>
            <a:spLocks noChangeArrowheads="1"/>
          </p:cNvSpPr>
          <p:nvPr/>
        </p:nvSpPr>
        <p:spPr bwMode="auto">
          <a:xfrm>
            <a:off x="6248400" y="3810000"/>
            <a:ext cx="2743200" cy="2800350"/>
          </a:xfrm>
          <a:prstGeom prst="rect">
            <a:avLst/>
          </a:prstGeom>
          <a:solidFill>
            <a:srgbClr val="00B050"/>
          </a:solidFill>
          <a:ln w="9525">
            <a:noFill/>
            <a:miter lim="800000"/>
            <a:headEnd/>
            <a:tailEnd/>
          </a:ln>
        </p:spPr>
        <p:txBody>
          <a:bodyPr>
            <a:spAutoFit/>
          </a:bodyPr>
          <a:lstStyle/>
          <a:p>
            <a:pPr algn="just" rtl="1">
              <a:lnSpc>
                <a:spcPct val="200000"/>
              </a:lnSpc>
            </a:pPr>
            <a:r>
              <a:rPr lang="ar-KW" sz="2200" b="1">
                <a:solidFill>
                  <a:schemeClr val="bg1"/>
                </a:solidFill>
                <a:latin typeface="Simplified Arabic" pitchFamily="18" charset="-78"/>
                <a:cs typeface="Simplified Arabic" pitchFamily="18" charset="-78"/>
              </a:rPr>
              <a:t>ويمكن التعرف على أصل الجيلاتين بالتحليل المختبري والتعرف على أصل الكولاجين الذي تمسخ منه.</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53400" y="5562600"/>
            <a:ext cx="533400" cy="762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0" name="Rectangle 9"/>
          <p:cNvSpPr/>
          <p:nvPr/>
        </p:nvSpPr>
        <p:spPr>
          <a:xfrm>
            <a:off x="0" y="0"/>
            <a:ext cx="9144000" cy="750888"/>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spAutoFit/>
          </a:bodyPr>
          <a:lstStyle/>
          <a:p>
            <a:pPr algn="just" defTabSz="1111250" rtl="1">
              <a:lnSpc>
                <a:spcPct val="150000"/>
              </a:lnSpc>
              <a:spcAft>
                <a:spcPct val="35000"/>
              </a:spcAft>
              <a:defRPr/>
            </a:pPr>
            <a:r>
              <a:rPr lang="ar-SA" sz="3200" b="1" dirty="0">
                <a:solidFill>
                  <a:schemeClr val="bg1"/>
                </a:solidFill>
              </a:rPr>
              <a:t>هل ما يحدث للجيلاتين في التصنيع يعتبر استحالة؟</a:t>
            </a:r>
            <a:endParaRPr lang="en-US" sz="3200" b="1" dirty="0">
              <a:solidFill>
                <a:schemeClr val="bg1"/>
              </a:solidFill>
            </a:endParaRPr>
          </a:p>
        </p:txBody>
      </p:sp>
      <p:sp>
        <p:nvSpPr>
          <p:cNvPr id="3" name="Rectangle 2"/>
          <p:cNvSpPr>
            <a:spLocks noChangeArrowheads="1"/>
          </p:cNvSpPr>
          <p:nvPr/>
        </p:nvSpPr>
        <p:spPr bwMode="auto">
          <a:xfrm>
            <a:off x="381000" y="985838"/>
            <a:ext cx="8305800" cy="526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rtl="1">
              <a:lnSpc>
                <a:spcPct val="200000"/>
              </a:lnSpc>
              <a:defRPr/>
            </a:pPr>
            <a:r>
              <a:rPr lang="ar-SA" sz="2400" b="1" dirty="0">
                <a:solidFill>
                  <a:srgbClr val="FF0000"/>
                </a:solidFill>
                <a:latin typeface="Simplified Arabic" pitchFamily="18" charset="-78"/>
                <a:cs typeface="Simplified Arabic" pitchFamily="18" charset="-78"/>
              </a:rPr>
              <a:t>هل تحول الكولاجين إلى جيلاتين يعتبر نموذجاً على استحالة مطهرة للنجاسة؟</a:t>
            </a:r>
            <a:endParaRPr lang="ar-KW" sz="2400" b="1" dirty="0">
              <a:solidFill>
                <a:srgbClr val="FF0000"/>
              </a:solidFill>
              <a:latin typeface="Simplified Arabic" pitchFamily="18" charset="-78"/>
              <a:cs typeface="Simplified Arabic" pitchFamily="18" charset="-78"/>
            </a:endParaRPr>
          </a:p>
          <a:p>
            <a:pPr marL="342900" indent="-342900" algn="just" rtl="1">
              <a:lnSpc>
                <a:spcPct val="200000"/>
              </a:lnSpc>
              <a:buFont typeface="Courier New" pitchFamily="49" charset="0"/>
              <a:buChar char="o"/>
              <a:defRPr/>
            </a:pPr>
            <a:r>
              <a:rPr lang="ar-KW" sz="2400" b="1" dirty="0">
                <a:latin typeface="Simplified Arabic" pitchFamily="18" charset="-78"/>
                <a:cs typeface="Simplified Arabic" pitchFamily="18" charset="-78"/>
              </a:rPr>
              <a:t>إن </a:t>
            </a:r>
            <a:r>
              <a:rPr lang="ar-SA" sz="2400" b="1" dirty="0">
                <a:latin typeface="Simplified Arabic" pitchFamily="18" charset="-78"/>
                <a:cs typeface="Simplified Arabic" pitchFamily="18" charset="-78"/>
              </a:rPr>
              <a:t>التغيير الطارئ على الكولاجين لا يخرج عن كونه كسراً لبعض الروابط الببتيدية</a:t>
            </a:r>
            <a:r>
              <a:rPr lang="ar-KW" sz="2400" b="1" dirty="0">
                <a:latin typeface="Simplified Arabic" pitchFamily="18" charset="-78"/>
                <a:cs typeface="Simplified Arabic" pitchFamily="18" charset="-78"/>
              </a:rPr>
              <a:t> </a:t>
            </a:r>
            <a:r>
              <a:rPr lang="ar-SA" sz="2400" b="1" dirty="0">
                <a:latin typeface="Simplified Arabic" pitchFamily="18" charset="-78"/>
                <a:cs typeface="Simplified Arabic" pitchFamily="18" charset="-78"/>
              </a:rPr>
              <a:t>الجانبية في جزئ الكولاجين.</a:t>
            </a:r>
            <a:endParaRPr lang="ar-KW" sz="2400" b="1" dirty="0">
              <a:latin typeface="Simplified Arabic" pitchFamily="18" charset="-78"/>
              <a:cs typeface="Simplified Arabic" pitchFamily="18" charset="-78"/>
            </a:endParaRPr>
          </a:p>
          <a:p>
            <a:pPr marL="342900" indent="-342900" algn="just" rtl="1">
              <a:lnSpc>
                <a:spcPct val="200000"/>
              </a:lnSpc>
              <a:buFont typeface="Courier New" pitchFamily="49" charset="0"/>
              <a:buChar char="o"/>
              <a:defRPr/>
            </a:pPr>
            <a:r>
              <a:rPr lang="ar-SA" sz="2400" b="1" dirty="0">
                <a:latin typeface="Simplified Arabic" pitchFamily="18" charset="-78"/>
                <a:cs typeface="Simplified Arabic" pitchFamily="18" charset="-78"/>
              </a:rPr>
              <a:t>ينتج الجيلاتين عن حلمأة الكولاجين في الحرارة في وسط حامضي أو قاعدي،</a:t>
            </a:r>
            <a:r>
              <a:rPr lang="ar-KW" sz="2400" b="1" dirty="0">
                <a:latin typeface="Simplified Arabic" pitchFamily="18" charset="-78"/>
                <a:cs typeface="Simplified Arabic" pitchFamily="18" charset="-78"/>
              </a:rPr>
              <a:t> </a:t>
            </a:r>
            <a:r>
              <a:rPr lang="ar-SA" sz="2400" b="1" dirty="0">
                <a:latin typeface="Simplified Arabic" pitchFamily="18" charset="-78"/>
                <a:cs typeface="Simplified Arabic" pitchFamily="18" charset="-78"/>
              </a:rPr>
              <a:t>وأما السلاسل الحمضية الأساسية والتي تميز البروتينات فهي ما زالت موجودة في الجيلاتين.</a:t>
            </a:r>
            <a:endParaRPr lang="ar-KW" sz="2400" b="1" dirty="0">
              <a:latin typeface="Simplified Arabic" pitchFamily="18" charset="-78"/>
              <a:cs typeface="Simplified Arabic" pitchFamily="18" charset="-78"/>
            </a:endParaRPr>
          </a:p>
          <a:p>
            <a:pPr marL="342900" indent="-342900" algn="just" rtl="1">
              <a:lnSpc>
                <a:spcPct val="200000"/>
              </a:lnSpc>
              <a:buFont typeface="Courier New" pitchFamily="49" charset="0"/>
              <a:buChar char="o"/>
              <a:defRPr/>
            </a:pPr>
            <a:r>
              <a:rPr lang="ar-SA" sz="2400" b="1" dirty="0">
                <a:solidFill>
                  <a:srgbClr val="FF0000"/>
                </a:solidFill>
              </a:rPr>
              <a:t>التغيير البسيط في </a:t>
            </a:r>
            <a:r>
              <a:rPr lang="ar-SA" sz="2400" b="1" dirty="0">
                <a:solidFill>
                  <a:srgbClr val="FF0000"/>
                </a:solidFill>
                <a:latin typeface="Simplified Arabic" pitchFamily="18" charset="-78"/>
                <a:cs typeface="Simplified Arabic" pitchFamily="18" charset="-78"/>
              </a:rPr>
              <a:t>الكولاجين</a:t>
            </a:r>
            <a:r>
              <a:rPr lang="ar-SA" sz="2400" b="1" dirty="0">
                <a:latin typeface="Simplified Arabic" pitchFamily="18" charset="-78"/>
                <a:cs typeface="Simplified Arabic" pitchFamily="18" charset="-78"/>
              </a:rPr>
              <a:t> </a:t>
            </a:r>
            <a:r>
              <a:rPr lang="ar-SA" sz="2400" b="1" dirty="0">
                <a:solidFill>
                  <a:srgbClr val="FF0000"/>
                </a:solidFill>
              </a:rPr>
              <a:t>لا يكفي للقول باستحالته</a:t>
            </a:r>
            <a:r>
              <a:rPr lang="ar-KW" sz="2400" b="1" dirty="0">
                <a:solidFill>
                  <a:srgbClr val="FF0000"/>
                </a:solidFill>
              </a:rPr>
              <a:t>.</a:t>
            </a:r>
            <a:endParaRPr lang="en-US" sz="2400" b="1" dirty="0">
              <a:solidFill>
                <a:srgbClr val="FF0000"/>
              </a:solidFill>
              <a:cs typeface="Arial" pitchFamily="34" charset="0"/>
            </a:endParaRP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152400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anchor="ctr"/>
          <a:lstStyle/>
          <a:p>
            <a:pPr algn="just" rtl="1">
              <a:lnSpc>
                <a:spcPct val="200000"/>
              </a:lnSpc>
              <a:defRPr/>
            </a:pPr>
            <a:r>
              <a:rPr lang="ar-SA" sz="2800" b="1" dirty="0">
                <a:solidFill>
                  <a:schemeClr val="bg1"/>
                </a:solidFill>
                <a:latin typeface="Simplified Arabic" pitchFamily="18" charset="-78"/>
                <a:cs typeface="Simplified Arabic" pitchFamily="18" charset="-78"/>
              </a:rPr>
              <a:t>ليس صحيحاً عدم إمكانية الكشف عن مصدر جيلاتين الخنزير بل يمكن الكشف عنه بطرق منها:</a:t>
            </a:r>
          </a:p>
        </p:txBody>
      </p:sp>
      <p:sp>
        <p:nvSpPr>
          <p:cNvPr id="4" name="Rectangle 3"/>
          <p:cNvSpPr>
            <a:spLocks noChangeArrowheads="1"/>
          </p:cNvSpPr>
          <p:nvPr/>
        </p:nvSpPr>
        <p:spPr bwMode="auto">
          <a:xfrm>
            <a:off x="381000" y="1752600"/>
            <a:ext cx="8305800" cy="4494213"/>
          </a:xfrm>
          <a:prstGeom prst="rect">
            <a:avLst/>
          </a:prstGeom>
          <a:noFill/>
          <a:ln w="9525">
            <a:noFill/>
            <a:miter lim="800000"/>
            <a:headEnd/>
            <a:tailEnd/>
          </a:ln>
        </p:spPr>
        <p:txBody>
          <a:bodyPr>
            <a:spAutoFit/>
          </a:bodyPr>
          <a:lstStyle/>
          <a:p>
            <a:pPr marL="342900" indent="-342900" algn="just" rtl="1">
              <a:lnSpc>
                <a:spcPct val="200000"/>
              </a:lnSpc>
              <a:buFont typeface="Courier New" pitchFamily="49" charset="0"/>
              <a:buChar char="o"/>
            </a:pPr>
            <a:r>
              <a:rPr lang="ar-SA" sz="2400">
                <a:latin typeface="Simplified Arabic" pitchFamily="18" charset="-78"/>
                <a:cs typeface="Simplified Arabic" pitchFamily="18" charset="-78"/>
              </a:rPr>
              <a:t>الكشف عنه بواسطة الاستشراب، أو المطياف الضوئي (</a:t>
            </a:r>
            <a:r>
              <a:rPr lang="en-US" sz="2400">
                <a:solidFill>
                  <a:srgbClr val="008000"/>
                </a:solidFill>
                <a:latin typeface="Simplified Arabic" pitchFamily="18" charset="-78"/>
                <a:cs typeface="Simplified Arabic" pitchFamily="18" charset="-78"/>
              </a:rPr>
              <a:t>Chromatography</a:t>
            </a:r>
            <a:r>
              <a:rPr lang="ar-SA" sz="2400">
                <a:latin typeface="Simplified Arabic" pitchFamily="18" charset="-78"/>
                <a:cs typeface="Simplified Arabic" pitchFamily="18" charset="-78"/>
              </a:rPr>
              <a:t>)</a:t>
            </a:r>
            <a:r>
              <a:rPr lang="ar-KW" sz="2400">
                <a:latin typeface="Simplified Arabic" pitchFamily="18" charset="-78"/>
                <a:cs typeface="Simplified Arabic" pitchFamily="18" charset="-78"/>
              </a:rPr>
              <a:t>، أو </a:t>
            </a:r>
            <a:r>
              <a:rPr lang="ar-SA" sz="2400">
                <a:latin typeface="Simplified Arabic" pitchFamily="18" charset="-78"/>
                <a:cs typeface="Simplified Arabic" pitchFamily="18" charset="-78"/>
              </a:rPr>
              <a:t>بالامتصاص المناعي بالارتباط الأنزيمي( </a:t>
            </a:r>
            <a:r>
              <a:rPr lang="ar-SA" sz="2400">
                <a:solidFill>
                  <a:srgbClr val="008000"/>
                </a:solidFill>
                <a:latin typeface="Simplified Arabic" pitchFamily="18" charset="-78"/>
                <a:cs typeface="Simplified Arabic" pitchFamily="18" charset="-78"/>
              </a:rPr>
              <a:t>إل</a:t>
            </a:r>
            <a:r>
              <a:rPr lang="ar-KW" sz="2400">
                <a:solidFill>
                  <a:srgbClr val="008000"/>
                </a:solidFill>
                <a:latin typeface="Simplified Arabic" pitchFamily="18" charset="-78"/>
                <a:cs typeface="Simplified Arabic" pitchFamily="18" charset="-78"/>
              </a:rPr>
              <a:t>ا</a:t>
            </a:r>
            <a:r>
              <a:rPr lang="ar-SA" sz="2400">
                <a:solidFill>
                  <a:srgbClr val="008000"/>
                </a:solidFill>
                <a:latin typeface="Simplified Arabic" pitchFamily="18" charset="-78"/>
                <a:cs typeface="Simplified Arabic" pitchFamily="18" charset="-78"/>
              </a:rPr>
              <a:t>ي</a:t>
            </a:r>
            <a:r>
              <a:rPr lang="ar-KW" sz="2400">
                <a:solidFill>
                  <a:srgbClr val="008000"/>
                </a:solidFill>
                <a:latin typeface="Simplified Arabic" pitchFamily="18" charset="-78"/>
                <a:cs typeface="Simplified Arabic" pitchFamily="18" charset="-78"/>
              </a:rPr>
              <a:t>ز</a:t>
            </a:r>
            <a:r>
              <a:rPr lang="ar-SA" sz="2400">
                <a:solidFill>
                  <a:srgbClr val="008000"/>
                </a:solidFill>
                <a:latin typeface="Simplified Arabic" pitchFamily="18" charset="-78"/>
                <a:cs typeface="Simplified Arabic" pitchFamily="18" charset="-78"/>
              </a:rPr>
              <a:t>ا</a:t>
            </a:r>
            <a:r>
              <a:rPr lang="ar-SA" sz="2400">
                <a:latin typeface="Simplified Arabic" pitchFamily="18" charset="-78"/>
                <a:cs typeface="Simplified Arabic" pitchFamily="18" charset="-78"/>
              </a:rPr>
              <a:t>)</a:t>
            </a:r>
            <a:r>
              <a:rPr lang="ar-KW" sz="2400">
                <a:latin typeface="Simplified Arabic" pitchFamily="18" charset="-78"/>
                <a:cs typeface="Simplified Arabic" pitchFamily="18" charset="-78"/>
              </a:rPr>
              <a:t>.</a:t>
            </a:r>
          </a:p>
          <a:p>
            <a:pPr marL="342900" indent="-342900" algn="just" rtl="1">
              <a:lnSpc>
                <a:spcPct val="200000"/>
              </a:lnSpc>
              <a:buFont typeface="Courier New" pitchFamily="49" charset="0"/>
              <a:buChar char="o"/>
            </a:pPr>
            <a:r>
              <a:rPr lang="ar-SA" sz="2400">
                <a:latin typeface="Simplified Arabic" pitchFamily="18" charset="-78"/>
                <a:cs typeface="Simplified Arabic" pitchFamily="18" charset="-78"/>
              </a:rPr>
              <a:t>دراسة تسلسل الحمض النووي منقوص الأوكسجين (</a:t>
            </a:r>
            <a:r>
              <a:rPr lang="en-US" sz="2400">
                <a:solidFill>
                  <a:srgbClr val="008000"/>
                </a:solidFill>
                <a:latin typeface="Simplified Arabic" pitchFamily="18" charset="-78"/>
                <a:cs typeface="Simplified Arabic" pitchFamily="18" charset="-78"/>
              </a:rPr>
              <a:t>DNA</a:t>
            </a:r>
            <a:r>
              <a:rPr lang="ar-SA" sz="2400">
                <a:latin typeface="Simplified Arabic" pitchFamily="18" charset="-78"/>
                <a:cs typeface="Simplified Arabic" pitchFamily="18" charset="-78"/>
              </a:rPr>
              <a:t>)</a:t>
            </a:r>
            <a:endParaRPr lang="ar-KW" sz="2400">
              <a:latin typeface="Simplified Arabic" pitchFamily="18" charset="-78"/>
              <a:cs typeface="Simplified Arabic" pitchFamily="18" charset="-78"/>
            </a:endParaRPr>
          </a:p>
          <a:p>
            <a:pPr marL="342900" indent="-342900" algn="just" rtl="1">
              <a:lnSpc>
                <a:spcPct val="200000"/>
              </a:lnSpc>
              <a:buFont typeface="Courier New" pitchFamily="49" charset="0"/>
              <a:buChar char="o"/>
            </a:pPr>
            <a:r>
              <a:rPr lang="ar-SA" sz="2400">
                <a:latin typeface="Simplified Arabic" pitchFamily="18" charset="-78"/>
                <a:cs typeface="Simplified Arabic" pitchFamily="18" charset="-78"/>
              </a:rPr>
              <a:t>ليس معنى عدم القدرة على الكشف عن أصل </a:t>
            </a:r>
            <a:r>
              <a:rPr lang="ar-KW" sz="2400">
                <a:latin typeface="Simplified Arabic" pitchFamily="18" charset="-78"/>
                <a:cs typeface="Simplified Arabic" pitchFamily="18" charset="-78"/>
              </a:rPr>
              <a:t>المواد المحرمة أو النجسة </a:t>
            </a:r>
            <a:r>
              <a:rPr lang="ar-SA" sz="2400">
                <a:latin typeface="Simplified Arabic" pitchFamily="18" charset="-78"/>
                <a:cs typeface="Simplified Arabic" pitchFamily="18" charset="-78"/>
              </a:rPr>
              <a:t>دليل على حدوث الاستحالة؛ لأنّه قد يكون دليل على استخدام تقنيات غير فعالة. </a:t>
            </a:r>
            <a:endParaRPr lang="ar-KW" sz="2400">
              <a:latin typeface="Simplified Arabic" pitchFamily="18" charset="-78"/>
              <a:cs typeface="Simplified Arabic" pitchFamily="18" charset="-78"/>
            </a:endParaRPr>
          </a:p>
          <a:p>
            <a:pPr marL="342900" indent="-342900" algn="just" rtl="1">
              <a:lnSpc>
                <a:spcPct val="200000"/>
              </a:lnSpc>
              <a:buFont typeface="Courier New" pitchFamily="49" charset="0"/>
              <a:buChar char="o"/>
            </a:pPr>
            <a:r>
              <a:rPr lang="ar-SA" sz="2300" b="1">
                <a:solidFill>
                  <a:srgbClr val="FF0000"/>
                </a:solidFill>
                <a:latin typeface="Simplified Arabic" pitchFamily="18" charset="-78"/>
                <a:cs typeface="Simplified Arabic" pitchFamily="18" charset="-78"/>
              </a:rPr>
              <a:t> </a:t>
            </a:r>
            <a:r>
              <a:rPr lang="ar-KW" sz="2300" b="1">
                <a:solidFill>
                  <a:srgbClr val="FF0000"/>
                </a:solidFill>
                <a:latin typeface="Simplified Arabic" pitchFamily="18" charset="-78"/>
                <a:cs typeface="Simplified Arabic" pitchFamily="18" charset="-78"/>
              </a:rPr>
              <a:t>إن </a:t>
            </a:r>
            <a:r>
              <a:rPr lang="ar-SA" sz="2300" b="1">
                <a:solidFill>
                  <a:srgbClr val="FF0000"/>
                </a:solidFill>
                <a:latin typeface="Simplified Arabic" pitchFamily="18" charset="-78"/>
                <a:cs typeface="Simplified Arabic" pitchFamily="18" charset="-78"/>
              </a:rPr>
              <a:t>إمكانية الكشف عن مصدر الجيلاتين </a:t>
            </a:r>
            <a:r>
              <a:rPr lang="ar-KW" sz="2300" b="1">
                <a:solidFill>
                  <a:srgbClr val="FF0000"/>
                </a:solidFill>
                <a:latin typeface="Simplified Arabic" pitchFamily="18" charset="-78"/>
                <a:cs typeface="Simplified Arabic" pitchFamily="18" charset="-78"/>
              </a:rPr>
              <a:t>هو </a:t>
            </a:r>
            <a:r>
              <a:rPr lang="ar-SA" sz="2300" b="1">
                <a:solidFill>
                  <a:srgbClr val="FF0000"/>
                </a:solidFill>
                <a:latin typeface="Simplified Arabic" pitchFamily="18" charset="-78"/>
                <a:cs typeface="Simplified Arabic" pitchFamily="18" charset="-78"/>
              </a:rPr>
              <a:t>دليل على أنّ الاستحالة التامّة لم تتم</a:t>
            </a:r>
            <a:r>
              <a:rPr lang="ar-KW" sz="2300" b="1">
                <a:solidFill>
                  <a:srgbClr val="FF0000"/>
                </a:solidFill>
                <a:latin typeface="Simplified Arabic" pitchFamily="18" charset="-78"/>
                <a:cs typeface="Simplified Arabic" pitchFamily="18" charset="-78"/>
              </a:rPr>
              <a:t>.</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1000" y="285728"/>
            <a:ext cx="8382000" cy="5840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algn="l" rtl="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algn="l" rtl="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algn="l" rtl="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algn="l" rtl="0" eaLnBrk="0" fontAlgn="base" hangingPunct="0">
              <a:spcBef>
                <a:spcPct val="0"/>
              </a:spcBef>
              <a:spcAft>
                <a:spcPct val="0"/>
              </a:spcAft>
              <a:defRPr>
                <a:solidFill>
                  <a:schemeClr val="tx1"/>
                </a:solidFill>
                <a:latin typeface="Arial" pitchFamily="34" charset="0"/>
                <a:ea typeface="MS PGothic" pitchFamily="34" charset="-128"/>
              </a:defRPr>
            </a:lvl9pPr>
          </a:lstStyle>
          <a:p>
            <a:pPr algn="just" rtl="1">
              <a:lnSpc>
                <a:spcPct val="175000"/>
              </a:lnSpc>
              <a:buFont typeface="Courier New" pitchFamily="49" charset="0"/>
              <a:buChar char="o"/>
              <a:defRPr/>
            </a:pPr>
            <a:r>
              <a:rPr lang="ar-SA" sz="2400" dirty="0" smtClean="0">
                <a:latin typeface="Simplified Arabic" pitchFamily="18" charset="-78"/>
                <a:cs typeface="Simplified Arabic" pitchFamily="18" charset="-78"/>
              </a:rPr>
              <a:t>يمكن أن يُتحصّل </a:t>
            </a:r>
            <a:r>
              <a:rPr lang="ar-KW" sz="2400" dirty="0" smtClean="0">
                <a:latin typeface="Simplified Arabic" pitchFamily="18" charset="-78"/>
                <a:cs typeface="Simplified Arabic" pitchFamily="18" charset="-78"/>
              </a:rPr>
              <a:t>على </a:t>
            </a:r>
            <a:r>
              <a:rPr lang="ar-SA" sz="2400" dirty="0" smtClean="0">
                <a:latin typeface="Simplified Arabic" pitchFamily="18" charset="-78"/>
                <a:cs typeface="Simplified Arabic" pitchFamily="18" charset="-78"/>
              </a:rPr>
              <a:t>الجيلاتين بالطبخ حيث:"عند طهي اللحم يلين الكولاجين تدريجياً ويتحول إلى جيلاتين مما يعطي للمرق قواماً هلامياً وتكون هذه العملية أسرع بوجود قليل من عصير الليمون أو الخلّ</a:t>
            </a:r>
            <a:r>
              <a:rPr lang="ar-KW" sz="2400" dirty="0" smtClean="0">
                <a:latin typeface="Simplified Arabic" pitchFamily="18" charset="-78"/>
                <a:cs typeface="Simplified Arabic" pitchFamily="18" charset="-78"/>
              </a:rPr>
              <a:t>.</a:t>
            </a:r>
          </a:p>
          <a:p>
            <a:pPr algn="just" rtl="1">
              <a:lnSpc>
                <a:spcPct val="175000"/>
              </a:lnSpc>
              <a:buFont typeface="Courier New" pitchFamily="49" charset="0"/>
              <a:buChar char="o"/>
              <a:defRPr/>
            </a:pPr>
            <a:r>
              <a:rPr lang="ar-SA" sz="2400" dirty="0" smtClean="0">
                <a:latin typeface="Simplified Arabic" pitchFamily="18" charset="-78"/>
                <a:cs typeface="Simplified Arabic" pitchFamily="18" charset="-78"/>
              </a:rPr>
              <a:t>وهذا معناه  أنّ التغيّرات التي تجري إنّما هي تغّيرات قليلة وبسيطة؛ وإلا فماذا يمنع من طهو الخنزير واعتبار التغّيرات التي تجري في بنية البروتينات (</a:t>
            </a:r>
            <a:r>
              <a:rPr lang="ar-KW" sz="2400" dirty="0" smtClean="0">
                <a:latin typeface="Simplified Arabic" pitchFamily="18" charset="-78"/>
                <a:cs typeface="Simplified Arabic" pitchFamily="18" charset="-78"/>
              </a:rPr>
              <a:t>إ</a:t>
            </a:r>
            <a:r>
              <a:rPr lang="ar-SA" sz="2400" dirty="0" smtClean="0">
                <a:latin typeface="Simplified Arabic" pitchFamily="18" charset="-78"/>
                <a:cs typeface="Simplified Arabic" pitchFamily="18" charset="-78"/>
              </a:rPr>
              <a:t>ستحالة مطهرة) وعليه فالخنزير يصبح حلالاً بمجرد الطبخ! هل يعقل هذا؟ </a:t>
            </a:r>
            <a:endParaRPr lang="ar-KW" sz="2400" dirty="0" smtClean="0">
              <a:latin typeface="Simplified Arabic" pitchFamily="18" charset="-78"/>
              <a:cs typeface="Simplified Arabic" pitchFamily="18" charset="-78"/>
            </a:endParaRPr>
          </a:p>
          <a:p>
            <a:pPr marL="0" indent="0" algn="just" rtl="1">
              <a:lnSpc>
                <a:spcPct val="175000"/>
              </a:lnSpc>
              <a:defRPr/>
            </a:pPr>
            <a:r>
              <a:rPr lang="ar-KW" sz="2400" b="1" dirty="0" smtClean="0">
                <a:solidFill>
                  <a:srgbClr val="FF0000"/>
                </a:solidFill>
                <a:latin typeface="Simplified Arabic" pitchFamily="18" charset="-78"/>
                <a:cs typeface="Simplified Arabic" pitchFamily="18" charset="-78"/>
              </a:rPr>
              <a:t>إن </a:t>
            </a:r>
            <a:r>
              <a:rPr lang="ar-SA" sz="2400" dirty="0" smtClean="0">
                <a:solidFill>
                  <a:srgbClr val="FF0000"/>
                </a:solidFill>
                <a:latin typeface="Simplified Arabic" pitchFamily="18" charset="-78"/>
                <a:cs typeface="Simplified Arabic" pitchFamily="18" charset="-78"/>
              </a:rPr>
              <a:t>الفرضية القائلة إنّ الجيلاتين المستخلص من مواد محرمة ونجسة يمكن اعتباره نموذجاً للاستحالة المطهرة فرضية غير دقيقة من ناحية علمية وينبغي مراجعة الفتاوى التي أجازت استخدام الجيلاتين على أساس الاستحالة</a:t>
            </a:r>
            <a:r>
              <a:rPr lang="ar-KW" sz="2400" dirty="0" smtClean="0">
                <a:solidFill>
                  <a:srgbClr val="FF0000"/>
                </a:solidFill>
                <a:latin typeface="Simplified Arabic" pitchFamily="18" charset="-78"/>
                <a:cs typeface="Simplified Arabic" pitchFamily="18" charset="-78"/>
              </a:rPr>
              <a:t>.</a:t>
            </a:r>
            <a:endParaRPr lang="en-US" sz="2400" dirty="0" smtClean="0">
              <a:solidFill>
                <a:srgbClr val="FF0000"/>
              </a:solidFill>
              <a:latin typeface="Simplified Arabic" pitchFamily="18" charset="-78"/>
              <a:cs typeface="Simplified Arabic" pitchFamily="18" charset="-78"/>
            </a:endParaRP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400050" y="844550"/>
            <a:ext cx="8382000" cy="5594350"/>
          </a:xfrm>
          <a:prstGeom prst="rect">
            <a:avLst/>
          </a:prstGeom>
          <a:noFill/>
          <a:ln w="9525">
            <a:noFill/>
            <a:miter lim="800000"/>
            <a:headEnd/>
            <a:tailEnd/>
          </a:ln>
        </p:spPr>
        <p:txBody>
          <a:bodyPr>
            <a:spAutoFit/>
          </a:bodyPr>
          <a:lstStyle/>
          <a:p>
            <a:pPr marL="342900" indent="-342900" algn="just" rtl="1">
              <a:lnSpc>
                <a:spcPct val="150000"/>
              </a:lnSpc>
              <a:buFont typeface="Courier New" pitchFamily="49" charset="0"/>
              <a:buChar char="o"/>
            </a:pPr>
            <a:r>
              <a:rPr lang="ar-SA" sz="2000">
                <a:latin typeface="Simplified Arabic" pitchFamily="18" charset="-78"/>
                <a:cs typeface="Simplified Arabic" pitchFamily="18" charset="-78"/>
              </a:rPr>
              <a:t>وتستخدم مادة الجيلاتين في تحضير الحلويات مثل المارش مالو </a:t>
            </a:r>
            <a:r>
              <a:rPr lang="en-US" sz="2000">
                <a:latin typeface="Simplified Arabic" pitchFamily="18" charset="-78"/>
                <a:cs typeface="Simplified Arabic" pitchFamily="18" charset="-78"/>
              </a:rPr>
              <a:t>Marshmallows</a:t>
            </a:r>
            <a:r>
              <a:rPr lang="ar-SA" sz="2000">
                <a:latin typeface="Simplified Arabic" pitchFamily="18" charset="-78"/>
                <a:cs typeface="Simplified Arabic" pitchFamily="18" charset="-78"/>
              </a:rPr>
              <a:t>، </a:t>
            </a:r>
            <a:r>
              <a:rPr lang="ar-KW" sz="2000">
                <a:latin typeface="Simplified Arabic" pitchFamily="18" charset="-78"/>
                <a:cs typeface="Simplified Arabic" pitchFamily="18" charset="-78"/>
              </a:rPr>
              <a:t>وحلويات الدببة الصغيرة للأطفال </a:t>
            </a:r>
            <a:r>
              <a:rPr lang="en-US" sz="2000">
                <a:latin typeface="Simplified Arabic" pitchFamily="18" charset="-78"/>
                <a:cs typeface="Simplified Arabic" pitchFamily="18" charset="-78"/>
              </a:rPr>
              <a:t>Gummy Bears</a:t>
            </a:r>
            <a:r>
              <a:rPr lang="ar-SA" sz="2000">
                <a:latin typeface="Simplified Arabic" pitchFamily="18" charset="-78"/>
                <a:cs typeface="Simplified Arabic" pitchFamily="18" charset="-78"/>
              </a:rPr>
              <a:t>، كما تدخل في بعض أنواع اللبان (العلك) </a:t>
            </a:r>
            <a:r>
              <a:rPr lang="en-US" sz="2000">
                <a:latin typeface="Simplified Arabic" pitchFamily="18" charset="-78"/>
                <a:cs typeface="Simplified Arabic" pitchFamily="18" charset="-78"/>
              </a:rPr>
              <a:t>Chewing Gum</a:t>
            </a:r>
            <a:r>
              <a:rPr lang="ar-SA" sz="2000">
                <a:latin typeface="Simplified Arabic" pitchFamily="18" charset="-78"/>
                <a:cs typeface="Simplified Arabic" pitchFamily="18" charset="-78"/>
              </a:rPr>
              <a:t>، و</a:t>
            </a:r>
            <a:r>
              <a:rPr lang="ar-KW" sz="2000">
                <a:latin typeface="Simplified Arabic" pitchFamily="18" charset="-78"/>
                <a:cs typeface="Simplified Arabic" pitchFamily="18" charset="-78"/>
              </a:rPr>
              <a:t>في </a:t>
            </a:r>
            <a:r>
              <a:rPr lang="ar-SA" sz="2000">
                <a:latin typeface="Simplified Arabic" pitchFamily="18" charset="-78"/>
                <a:cs typeface="Simplified Arabic" pitchFamily="18" charset="-78"/>
              </a:rPr>
              <a:t>الآيس كريم، وحلوى التوفيز </a:t>
            </a:r>
            <a:r>
              <a:rPr lang="en-US" sz="2000">
                <a:latin typeface="Simplified Arabic" pitchFamily="18" charset="-78"/>
                <a:cs typeface="Simplified Arabic" pitchFamily="18" charset="-78"/>
              </a:rPr>
              <a:t>Toffees</a:t>
            </a:r>
            <a:r>
              <a:rPr lang="ar-SA" sz="2000">
                <a:latin typeface="Simplified Arabic" pitchFamily="18" charset="-78"/>
                <a:cs typeface="Simplified Arabic" pitchFamily="18" charset="-78"/>
              </a:rPr>
              <a:t>، ومسحوق </a:t>
            </a:r>
            <a:r>
              <a:rPr lang="ar-KW" sz="2000">
                <a:latin typeface="Simplified Arabic" pitchFamily="18" charset="-78"/>
                <a:cs typeface="Simplified Arabic" pitchFamily="18" charset="-78"/>
              </a:rPr>
              <a:t>ال</a:t>
            </a:r>
            <a:r>
              <a:rPr lang="ar-SA" sz="2000">
                <a:latin typeface="Simplified Arabic" pitchFamily="18" charset="-78"/>
                <a:cs typeface="Simplified Arabic" pitchFamily="18" charset="-78"/>
              </a:rPr>
              <a:t>حلوى الجاهزة </a:t>
            </a:r>
            <a:r>
              <a:rPr lang="en-US" sz="2000">
                <a:latin typeface="Simplified Arabic" pitchFamily="18" charset="-78"/>
                <a:cs typeface="Simplified Arabic" pitchFamily="18" charset="-78"/>
              </a:rPr>
              <a:t>Instant Desserts</a:t>
            </a:r>
            <a:r>
              <a:rPr lang="ar-SA" sz="2000">
                <a:latin typeface="Simplified Arabic" pitchFamily="18" charset="-78"/>
                <a:cs typeface="Simplified Arabic" pitchFamily="18" charset="-78"/>
              </a:rPr>
              <a:t> مثل الحلوى الجيلاتينية </a:t>
            </a:r>
            <a:r>
              <a:rPr lang="en-US" sz="2000">
                <a:latin typeface="Simplified Arabic" pitchFamily="18" charset="-78"/>
                <a:cs typeface="Simplified Arabic" pitchFamily="18" charset="-78"/>
              </a:rPr>
              <a:t>Gelatine Dessert</a:t>
            </a:r>
            <a:r>
              <a:rPr lang="ar-SA" sz="2000">
                <a:latin typeface="Simplified Arabic" pitchFamily="18" charset="-78"/>
                <a:cs typeface="Simplified Arabic" pitchFamily="18" charset="-78"/>
              </a:rPr>
              <a:t>، ومسحوق الجيلي</a:t>
            </a:r>
            <a:r>
              <a:rPr lang="ar-SA" sz="2000" b="1">
                <a:latin typeface="Simplified Arabic" pitchFamily="18" charset="-78"/>
                <a:cs typeface="Simplified Arabic" pitchFamily="18" charset="-78"/>
              </a:rPr>
              <a:t> </a:t>
            </a:r>
            <a:r>
              <a:rPr lang="en-US" sz="2000">
                <a:latin typeface="Simplified Arabic" pitchFamily="18" charset="-78"/>
                <a:cs typeface="Simplified Arabic" pitchFamily="18" charset="-78"/>
              </a:rPr>
              <a:t>Jelly</a:t>
            </a:r>
            <a:r>
              <a:rPr lang="ar-SA" sz="2000">
                <a:latin typeface="Simplified Arabic" pitchFamily="18" charset="-78"/>
                <a:cs typeface="Simplified Arabic" pitchFamily="18" charset="-78"/>
              </a:rPr>
              <a:t>، وفي بعض عصائر الفاكهة كمادة مثخنة، وفي كسوة وحفظ الفاكهة، ومنتجات الأسماك والروبيان </a:t>
            </a:r>
            <a:r>
              <a:rPr lang="en-US" sz="2000">
                <a:latin typeface="Simplified Arabic" pitchFamily="18" charset="-78"/>
                <a:cs typeface="Simplified Arabic" pitchFamily="18" charset="-78"/>
              </a:rPr>
              <a:t>Prawns</a:t>
            </a:r>
            <a:r>
              <a:rPr lang="ar-SA" sz="2000">
                <a:latin typeface="Simplified Arabic" pitchFamily="18" charset="-78"/>
                <a:cs typeface="Simplified Arabic" pitchFamily="18" charset="-78"/>
              </a:rPr>
              <a:t>، وبعض منتجات اللحوم. ويستخدم الجيلاتين أيضاً في منتجات الروب </a:t>
            </a:r>
            <a:r>
              <a:rPr lang="en-US" sz="2000">
                <a:latin typeface="Simplified Arabic" pitchFamily="18" charset="-78"/>
                <a:cs typeface="Simplified Arabic" pitchFamily="18" charset="-78"/>
              </a:rPr>
              <a:t>Yoghurt</a:t>
            </a:r>
            <a:r>
              <a:rPr lang="ar-KW" sz="2000">
                <a:latin typeface="Simplified Arabic" pitchFamily="18" charset="-78"/>
                <a:cs typeface="Simplified Arabic" pitchFamily="18" charset="-78"/>
              </a:rPr>
              <a:t> والمشروبات المنتجة من منتجات الألبان المخمرة </a:t>
            </a:r>
            <a:r>
              <a:rPr lang="en-US" sz="2000">
                <a:latin typeface="Simplified Arabic" pitchFamily="18" charset="-78"/>
                <a:cs typeface="Simplified Arabic" pitchFamily="18" charset="-78"/>
              </a:rPr>
              <a:t>Cultured Milk Drinks</a:t>
            </a:r>
            <a:r>
              <a:rPr lang="ar-SA" sz="2000">
                <a:latin typeface="Simplified Arabic" pitchFamily="18" charset="-78"/>
                <a:cs typeface="Simplified Arabic" pitchFamily="18" charset="-78"/>
              </a:rPr>
              <a:t>، والآيسكريم، والأجبان والزبدة والمرجرين قليل الدسم، والمربى </a:t>
            </a:r>
            <a:r>
              <a:rPr lang="en-US" sz="2000">
                <a:latin typeface="Simplified Arabic" pitchFamily="18" charset="-78"/>
                <a:cs typeface="Simplified Arabic" pitchFamily="18" charset="-78"/>
              </a:rPr>
              <a:t>Jam</a:t>
            </a:r>
            <a:r>
              <a:rPr lang="ar-SA" sz="2000">
                <a:latin typeface="Simplified Arabic" pitchFamily="18" charset="-78"/>
                <a:cs typeface="Simplified Arabic" pitchFamily="18" charset="-78"/>
              </a:rPr>
              <a:t>، والمرملاد </a:t>
            </a:r>
            <a:r>
              <a:rPr lang="en-US" sz="2000">
                <a:latin typeface="Simplified Arabic" pitchFamily="18" charset="-78"/>
                <a:cs typeface="Simplified Arabic" pitchFamily="18" charset="-78"/>
              </a:rPr>
              <a:t>Marmalade</a:t>
            </a:r>
            <a:r>
              <a:rPr lang="ar-KW" sz="2000">
                <a:latin typeface="Simplified Arabic" pitchFamily="18" charset="-78"/>
                <a:cs typeface="Simplified Arabic" pitchFamily="18" charset="-78"/>
              </a:rPr>
              <a:t>،</a:t>
            </a:r>
            <a:r>
              <a:rPr lang="ar-SA" sz="2000">
                <a:latin typeface="Simplified Arabic" pitchFamily="18" charset="-78"/>
                <a:cs typeface="Simplified Arabic" pitchFamily="18" charset="-78"/>
              </a:rPr>
              <a:t> وبعض دهانات الخبز </a:t>
            </a:r>
            <a:r>
              <a:rPr lang="en-US" sz="2000">
                <a:latin typeface="Simplified Arabic" pitchFamily="18" charset="-78"/>
                <a:cs typeface="Simplified Arabic" pitchFamily="18" charset="-78"/>
              </a:rPr>
              <a:t>Bread Spreads</a:t>
            </a:r>
            <a:r>
              <a:rPr lang="ar-KW" sz="2000">
                <a:latin typeface="Simplified Arabic" pitchFamily="18" charset="-78"/>
                <a:cs typeface="Simplified Arabic" pitchFamily="18" charset="-78"/>
              </a:rPr>
              <a:t>، </a:t>
            </a:r>
            <a:r>
              <a:rPr lang="ar-SA" sz="2000">
                <a:latin typeface="Simplified Arabic" pitchFamily="18" charset="-78"/>
                <a:cs typeface="Simplified Arabic" pitchFamily="18" charset="-78"/>
              </a:rPr>
              <a:t>وفي العجائن، والكعك، والفطائر</a:t>
            </a:r>
            <a:r>
              <a:rPr lang="ar-KW" sz="2000">
                <a:latin typeface="Simplified Arabic" pitchFamily="18" charset="-78"/>
                <a:cs typeface="Simplified Arabic" pitchFamily="18" charset="-78"/>
              </a:rPr>
              <a:t>.</a:t>
            </a:r>
          </a:p>
          <a:p>
            <a:pPr marL="342900" indent="-342900" algn="just" rtl="1">
              <a:lnSpc>
                <a:spcPct val="150000"/>
              </a:lnSpc>
              <a:buFont typeface="Courier New" pitchFamily="49" charset="0"/>
              <a:buChar char="o"/>
            </a:pPr>
            <a:r>
              <a:rPr lang="ar-SA" sz="2000">
                <a:latin typeface="Simplified Arabic" pitchFamily="18" charset="-78"/>
                <a:cs typeface="Simplified Arabic" pitchFamily="18" charset="-78"/>
              </a:rPr>
              <a:t>وكمادة رئيسية لمحافظ </a:t>
            </a:r>
            <a:r>
              <a:rPr lang="ar-SA" sz="2000" b="1">
                <a:latin typeface="Simplified Arabic" pitchFamily="18" charset="-78"/>
                <a:cs typeface="Simplified Arabic" pitchFamily="18" charset="-78"/>
              </a:rPr>
              <a:t>(</a:t>
            </a:r>
            <a:r>
              <a:rPr lang="ar-SA" sz="2000">
                <a:latin typeface="Simplified Arabic" pitchFamily="18" charset="-78"/>
                <a:cs typeface="Simplified Arabic" pitchFamily="18" charset="-78"/>
              </a:rPr>
              <a:t>كبسولات</a:t>
            </a:r>
            <a:r>
              <a:rPr lang="ar-SA" sz="2000" b="1">
                <a:latin typeface="Simplified Arabic" pitchFamily="18" charset="-78"/>
                <a:cs typeface="Simplified Arabic" pitchFamily="18" charset="-78"/>
              </a:rPr>
              <a:t>)</a:t>
            </a:r>
            <a:r>
              <a:rPr lang="ar-SA" sz="2000">
                <a:latin typeface="Simplified Arabic" pitchFamily="18" charset="-78"/>
                <a:cs typeface="Simplified Arabic" pitchFamily="18" charset="-78"/>
              </a:rPr>
              <a:t> الأدوية، وكمادة ماسكة لمسحوق الدواء لتصبح غير قابلة للذوبان السريع كما هو الحال في الأقراص والتحاميل </a:t>
            </a:r>
            <a:r>
              <a:rPr lang="ar-SA" sz="2000" b="1">
                <a:latin typeface="Simplified Arabic" pitchFamily="18" charset="-78"/>
                <a:cs typeface="Simplified Arabic" pitchFamily="18" charset="-78"/>
              </a:rPr>
              <a:t>(</a:t>
            </a:r>
            <a:r>
              <a:rPr lang="ar-SA" sz="2000">
                <a:latin typeface="Simplified Arabic" pitchFamily="18" charset="-78"/>
                <a:cs typeface="Simplified Arabic" pitchFamily="18" charset="-78"/>
              </a:rPr>
              <a:t>اللبوس</a:t>
            </a:r>
            <a:r>
              <a:rPr lang="ar-SA" sz="2000" b="1">
                <a:latin typeface="Simplified Arabic" pitchFamily="18" charset="-78"/>
                <a:cs typeface="Simplified Arabic" pitchFamily="18" charset="-78"/>
              </a:rPr>
              <a:t>)</a:t>
            </a:r>
            <a:r>
              <a:rPr lang="ar-SA" sz="2000">
                <a:latin typeface="Simplified Arabic" pitchFamily="18" charset="-78"/>
                <a:cs typeface="Simplified Arabic" pitchFamily="18" charset="-78"/>
              </a:rPr>
              <a:t> الشرجية والمهبلية لأنه يذوب تحت درجة حرارة الجسم، وفي معاجين الأسنان، والمراهم، والكريمات، ومنتجات العناية بالشعر والجلد.</a:t>
            </a:r>
            <a:endParaRPr lang="en-US" sz="2000">
              <a:latin typeface="Simplified Arabic" pitchFamily="18" charset="-78"/>
              <a:cs typeface="Simplified Arabic" pitchFamily="18" charset="-78"/>
            </a:endParaRPr>
          </a:p>
        </p:txBody>
      </p:sp>
      <p:sp>
        <p:nvSpPr>
          <p:cNvPr id="93187" name="Rectangle 2"/>
          <p:cNvSpPr>
            <a:spLocks noChangeArrowheads="1"/>
          </p:cNvSpPr>
          <p:nvPr/>
        </p:nvSpPr>
        <p:spPr bwMode="auto">
          <a:xfrm>
            <a:off x="2133600" y="0"/>
            <a:ext cx="7010400" cy="600075"/>
          </a:xfrm>
          <a:prstGeom prst="rect">
            <a:avLst/>
          </a:prstGeom>
          <a:solidFill>
            <a:srgbClr val="00B050"/>
          </a:solidFill>
          <a:ln w="9525">
            <a:noFill/>
            <a:miter lim="800000"/>
            <a:headEnd/>
            <a:tailEnd/>
          </a:ln>
        </p:spPr>
        <p:txBody>
          <a:bodyPr>
            <a:spAutoFit/>
          </a:bodyPr>
          <a:lstStyle/>
          <a:p>
            <a:pPr algn="r" rtl="1">
              <a:lnSpc>
                <a:spcPct val="150000"/>
              </a:lnSpc>
            </a:pPr>
            <a:r>
              <a:rPr lang="ar-KW" sz="2400" b="1">
                <a:solidFill>
                  <a:schemeClr val="bg1"/>
                </a:solidFill>
                <a:latin typeface="Simplified Arabic" pitchFamily="18" charset="-78"/>
                <a:cs typeface="Simplified Arabic" pitchFamily="18" charset="-78"/>
              </a:rPr>
              <a:t>أمثلة على استخدام الجيلاتين في الصناعات الغذائية والإستهلاكية</a:t>
            </a:r>
            <a:r>
              <a:rPr lang="en-US" sz="2400" b="1">
                <a:solidFill>
                  <a:schemeClr val="bg1"/>
                </a:solidFill>
                <a:latin typeface="Simplified Arabic" pitchFamily="18" charset="-78"/>
                <a:cs typeface="Simplified Arabic" pitchFamily="18" charset="-78"/>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a:srcRect/>
          <a:stretch>
            <a:fillRect/>
          </a:stretch>
        </p:blipFill>
        <p:spPr bwMode="auto">
          <a:xfrm>
            <a:off x="2590800" y="800100"/>
            <a:ext cx="2667000" cy="2600325"/>
          </a:xfrm>
          <a:prstGeom prst="rect">
            <a:avLst/>
          </a:prstGeom>
          <a:noFill/>
          <a:ln w="9525">
            <a:noFill/>
            <a:miter lim="800000"/>
            <a:headEnd/>
            <a:tailEnd/>
          </a:ln>
          <a:effectLst/>
        </p:spPr>
      </p:pic>
      <p:pic>
        <p:nvPicPr>
          <p:cNvPr id="94211" name="Picture 3"/>
          <p:cNvPicPr>
            <a:picLocks noChangeAspect="1" noChangeArrowheads="1"/>
          </p:cNvPicPr>
          <p:nvPr/>
        </p:nvPicPr>
        <p:blipFill>
          <a:blip r:embed="rId3"/>
          <a:srcRect/>
          <a:stretch>
            <a:fillRect/>
          </a:stretch>
        </p:blipFill>
        <p:spPr bwMode="auto">
          <a:xfrm>
            <a:off x="228600" y="1547813"/>
            <a:ext cx="2095500" cy="1952625"/>
          </a:xfrm>
          <a:prstGeom prst="rect">
            <a:avLst/>
          </a:prstGeom>
          <a:noFill/>
          <a:ln w="9525">
            <a:noFill/>
            <a:miter lim="800000"/>
            <a:headEnd/>
            <a:tailEnd/>
          </a:ln>
          <a:effectLst/>
        </p:spPr>
      </p:pic>
      <p:pic>
        <p:nvPicPr>
          <p:cNvPr id="94212" name="Picture 4"/>
          <p:cNvPicPr>
            <a:picLocks noChangeAspect="1" noChangeArrowheads="1"/>
          </p:cNvPicPr>
          <p:nvPr/>
        </p:nvPicPr>
        <p:blipFill>
          <a:blip r:embed="rId4"/>
          <a:srcRect/>
          <a:stretch>
            <a:fillRect/>
          </a:stretch>
        </p:blipFill>
        <p:spPr bwMode="auto">
          <a:xfrm>
            <a:off x="6610350" y="4610100"/>
            <a:ext cx="2209800" cy="2247900"/>
          </a:xfrm>
          <a:prstGeom prst="rect">
            <a:avLst/>
          </a:prstGeom>
          <a:noFill/>
          <a:ln w="9525">
            <a:noFill/>
            <a:miter lim="800000"/>
            <a:headEnd/>
            <a:tailEnd/>
          </a:ln>
          <a:effectLst/>
        </p:spPr>
      </p:pic>
      <p:pic>
        <p:nvPicPr>
          <p:cNvPr id="94213" name="Picture 5"/>
          <p:cNvPicPr>
            <a:picLocks noChangeAspect="1" noChangeArrowheads="1"/>
          </p:cNvPicPr>
          <p:nvPr/>
        </p:nvPicPr>
        <p:blipFill>
          <a:blip r:embed="rId5"/>
          <a:srcRect/>
          <a:stretch>
            <a:fillRect/>
          </a:stretch>
        </p:blipFill>
        <p:spPr bwMode="auto">
          <a:xfrm>
            <a:off x="0" y="492125"/>
            <a:ext cx="2524125" cy="1031875"/>
          </a:xfrm>
          <a:prstGeom prst="rect">
            <a:avLst/>
          </a:prstGeom>
          <a:noFill/>
          <a:ln w="9525">
            <a:noFill/>
            <a:miter lim="800000"/>
            <a:headEnd/>
            <a:tailEnd/>
          </a:ln>
          <a:effectLst/>
        </p:spPr>
      </p:pic>
      <p:pic>
        <p:nvPicPr>
          <p:cNvPr id="94214" name="Picture 6"/>
          <p:cNvPicPr>
            <a:picLocks noChangeAspect="1" noChangeArrowheads="1"/>
          </p:cNvPicPr>
          <p:nvPr/>
        </p:nvPicPr>
        <p:blipFill>
          <a:blip r:embed="rId6"/>
          <a:srcRect/>
          <a:stretch>
            <a:fillRect/>
          </a:stretch>
        </p:blipFill>
        <p:spPr bwMode="auto">
          <a:xfrm>
            <a:off x="6477000" y="419100"/>
            <a:ext cx="2476500" cy="2476500"/>
          </a:xfrm>
          <a:prstGeom prst="rect">
            <a:avLst/>
          </a:prstGeom>
          <a:noFill/>
          <a:ln w="9525">
            <a:noFill/>
            <a:miter lim="800000"/>
            <a:headEnd/>
            <a:tailEnd/>
          </a:ln>
          <a:effectLst/>
        </p:spPr>
      </p:pic>
      <p:pic>
        <p:nvPicPr>
          <p:cNvPr id="94215" name="Picture 7"/>
          <p:cNvPicPr>
            <a:picLocks noChangeAspect="1" noChangeArrowheads="1"/>
          </p:cNvPicPr>
          <p:nvPr/>
        </p:nvPicPr>
        <p:blipFill>
          <a:blip r:embed="rId7"/>
          <a:srcRect/>
          <a:stretch>
            <a:fillRect/>
          </a:stretch>
        </p:blipFill>
        <p:spPr bwMode="auto">
          <a:xfrm>
            <a:off x="398463" y="3314700"/>
            <a:ext cx="5257800" cy="3505200"/>
          </a:xfrm>
          <a:prstGeom prst="rect">
            <a:avLst/>
          </a:prstGeom>
          <a:noFill/>
          <a:ln w="9525">
            <a:noFill/>
            <a:miter lim="800000"/>
            <a:headEnd/>
            <a:tailEnd/>
          </a:ln>
          <a:effectLst/>
        </p:spPr>
      </p:pic>
      <p:pic>
        <p:nvPicPr>
          <p:cNvPr id="9" name="Picture 8" descr="PinkMarshMallow.jpg"/>
          <p:cNvPicPr>
            <a:picLocks noChangeAspect="1"/>
          </p:cNvPicPr>
          <p:nvPr/>
        </p:nvPicPr>
        <p:blipFill>
          <a:blip r:embed="rId8" cstate="print"/>
          <a:stretch>
            <a:fillRect/>
          </a:stretch>
        </p:blipFill>
        <p:spPr>
          <a:xfrm>
            <a:off x="5636964" y="4763205"/>
            <a:ext cx="838200" cy="970845"/>
          </a:xfrm>
          <a:prstGeom prst="rect">
            <a:avLst/>
          </a:prstGeom>
          <a:ln>
            <a:noFill/>
          </a:ln>
          <a:effectLst>
            <a:softEdge rad="112500"/>
          </a:effectLst>
        </p:spPr>
      </p:pic>
      <p:sp>
        <p:nvSpPr>
          <p:cNvPr id="94217" name="Rectangle 9"/>
          <p:cNvSpPr>
            <a:spLocks noChangeArrowheads="1"/>
          </p:cNvSpPr>
          <p:nvPr/>
        </p:nvSpPr>
        <p:spPr bwMode="auto">
          <a:xfrm>
            <a:off x="2133600" y="0"/>
            <a:ext cx="7010400" cy="600075"/>
          </a:xfrm>
          <a:prstGeom prst="rect">
            <a:avLst/>
          </a:prstGeom>
          <a:solidFill>
            <a:srgbClr val="00B050"/>
          </a:solidFill>
          <a:ln w="9525">
            <a:noFill/>
            <a:miter lim="800000"/>
            <a:headEnd/>
            <a:tailEnd/>
          </a:ln>
        </p:spPr>
        <p:txBody>
          <a:bodyPr>
            <a:spAutoFit/>
          </a:bodyPr>
          <a:lstStyle/>
          <a:p>
            <a:pPr algn="r" rtl="1">
              <a:lnSpc>
                <a:spcPct val="150000"/>
              </a:lnSpc>
            </a:pPr>
            <a:r>
              <a:rPr lang="ar-KW" sz="2400" b="1">
                <a:solidFill>
                  <a:schemeClr val="bg1"/>
                </a:solidFill>
                <a:latin typeface="Simplified Arabic" pitchFamily="18" charset="-78"/>
                <a:cs typeface="Simplified Arabic" pitchFamily="18" charset="-78"/>
              </a:rPr>
              <a:t>أمثلة على استخدام الجيلاتين في الصناعات الغذائية والإستهلاكية</a:t>
            </a:r>
            <a:r>
              <a:rPr lang="en-US" sz="2400" b="1">
                <a:solidFill>
                  <a:schemeClr val="bg1"/>
                </a:solidFill>
                <a:latin typeface="Simplified Arabic" pitchFamily="18" charset="-78"/>
                <a:cs typeface="Simplified Arabic" pitchFamily="18" charset="-78"/>
              </a:rPr>
              <a:t> </a:t>
            </a:r>
          </a:p>
        </p:txBody>
      </p:sp>
      <p:pic>
        <p:nvPicPr>
          <p:cNvPr id="94218" name="Picture 4"/>
          <p:cNvPicPr>
            <a:picLocks noChangeAspect="1" noChangeArrowheads="1"/>
          </p:cNvPicPr>
          <p:nvPr/>
        </p:nvPicPr>
        <p:blipFill>
          <a:blip r:embed="rId9"/>
          <a:srcRect/>
          <a:stretch>
            <a:fillRect/>
          </a:stretch>
        </p:blipFill>
        <p:spPr bwMode="auto">
          <a:xfrm>
            <a:off x="6851650" y="2628900"/>
            <a:ext cx="1911350" cy="1743075"/>
          </a:xfrm>
          <a:prstGeom prst="rect">
            <a:avLst/>
          </a:prstGeom>
          <a:noFill/>
          <a:ln w="9525">
            <a:noFill/>
            <a:miter lim="800000"/>
            <a:headEnd/>
            <a:tailEnd/>
          </a:ln>
          <a:effectLst/>
        </p:spPr>
      </p:pic>
      <p:pic>
        <p:nvPicPr>
          <p:cNvPr id="12" name="Picture 11" descr="2.jpg"/>
          <p:cNvPicPr>
            <a:picLocks noChangeAspect="1"/>
          </p:cNvPicPr>
          <p:nvPr/>
        </p:nvPicPr>
        <p:blipFill>
          <a:blip r:embed="rId10" cstate="print"/>
          <a:stretch>
            <a:fillRect/>
          </a:stretch>
        </p:blipFill>
        <p:spPr>
          <a:xfrm>
            <a:off x="5680572" y="2855193"/>
            <a:ext cx="1143000" cy="15074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304800" y="127000"/>
            <a:ext cx="8229600" cy="646113"/>
          </a:xfrm>
          <a:prstGeom prst="rect">
            <a:avLst/>
          </a:prstGeom>
          <a:noFill/>
          <a:ln w="9525">
            <a:noFill/>
            <a:miter lim="800000"/>
            <a:headEnd/>
            <a:tailEnd/>
          </a:ln>
        </p:spPr>
        <p:txBody>
          <a:bodyPr>
            <a:spAutoFit/>
          </a:bodyPr>
          <a:lstStyle/>
          <a:p>
            <a:pPr algn="ctr" rtl="1"/>
            <a:r>
              <a:rPr lang="ar-KW" sz="3600" b="1">
                <a:solidFill>
                  <a:srgbClr val="FF0000"/>
                </a:solidFill>
                <a:latin typeface="Simplified Arabic" pitchFamily="18" charset="-78"/>
                <a:cs typeface="Simplified Arabic" pitchFamily="18" charset="-78"/>
              </a:rPr>
              <a:t>بلازما الدم</a:t>
            </a:r>
          </a:p>
        </p:txBody>
      </p:sp>
      <p:pic>
        <p:nvPicPr>
          <p:cNvPr id="95235" name="Picture 2"/>
          <p:cNvPicPr>
            <a:picLocks noChangeAspect="1" noChangeArrowheads="1"/>
          </p:cNvPicPr>
          <p:nvPr/>
        </p:nvPicPr>
        <p:blipFill>
          <a:blip r:embed="rId2"/>
          <a:srcRect/>
          <a:stretch>
            <a:fillRect/>
          </a:stretch>
        </p:blipFill>
        <p:spPr bwMode="auto">
          <a:xfrm>
            <a:off x="533400" y="2438400"/>
            <a:ext cx="1685925" cy="2724150"/>
          </a:xfrm>
          <a:prstGeom prst="rect">
            <a:avLst/>
          </a:prstGeom>
          <a:noFill/>
          <a:ln w="9525">
            <a:noFill/>
            <a:miter lim="800000"/>
            <a:headEnd/>
            <a:tailEnd/>
          </a:ln>
          <a:effectLst/>
        </p:spPr>
      </p:pic>
      <p:pic>
        <p:nvPicPr>
          <p:cNvPr id="95236" name="Picture 2"/>
          <p:cNvPicPr>
            <a:picLocks noChangeAspect="1" noChangeArrowheads="1"/>
          </p:cNvPicPr>
          <p:nvPr/>
        </p:nvPicPr>
        <p:blipFill>
          <a:blip r:embed="rId3"/>
          <a:srcRect/>
          <a:stretch>
            <a:fillRect/>
          </a:stretch>
        </p:blipFill>
        <p:spPr bwMode="auto">
          <a:xfrm>
            <a:off x="2590800" y="2133600"/>
            <a:ext cx="3251200" cy="2438400"/>
          </a:xfrm>
          <a:prstGeom prst="rect">
            <a:avLst/>
          </a:prstGeom>
          <a:noFill/>
          <a:ln w="9525">
            <a:noFill/>
            <a:miter lim="800000"/>
            <a:headEnd/>
            <a:tailEnd/>
          </a:ln>
          <a:effectLst/>
        </p:spPr>
      </p:pic>
      <p:pic>
        <p:nvPicPr>
          <p:cNvPr id="95237" name="Picture 2"/>
          <p:cNvPicPr>
            <a:picLocks noChangeAspect="1" noChangeArrowheads="1"/>
          </p:cNvPicPr>
          <p:nvPr/>
        </p:nvPicPr>
        <p:blipFill>
          <a:blip r:embed="rId4"/>
          <a:srcRect/>
          <a:stretch>
            <a:fillRect/>
          </a:stretch>
        </p:blipFill>
        <p:spPr bwMode="auto">
          <a:xfrm>
            <a:off x="5010150" y="4219575"/>
            <a:ext cx="3257550" cy="1885950"/>
          </a:xfrm>
          <a:prstGeom prst="rect">
            <a:avLst/>
          </a:prstGeom>
          <a:noFill/>
          <a:ln w="9525">
            <a:noFill/>
            <a:miter lim="800000"/>
            <a:headEnd/>
            <a:tailEnd/>
          </a:ln>
          <a:effectLst/>
        </p:spPr>
      </p:pic>
      <p:sp>
        <p:nvSpPr>
          <p:cNvPr id="95238" name="Rectangle 3"/>
          <p:cNvSpPr>
            <a:spLocks noChangeArrowheads="1"/>
          </p:cNvSpPr>
          <p:nvPr/>
        </p:nvSpPr>
        <p:spPr bwMode="auto">
          <a:xfrm>
            <a:off x="304800" y="762000"/>
            <a:ext cx="8229600" cy="1477963"/>
          </a:xfrm>
          <a:prstGeom prst="rect">
            <a:avLst/>
          </a:prstGeom>
          <a:noFill/>
          <a:ln w="9525">
            <a:noFill/>
            <a:miter lim="800000"/>
            <a:headEnd/>
            <a:tailEnd/>
          </a:ln>
        </p:spPr>
        <p:txBody>
          <a:bodyPr>
            <a:spAutoFit/>
          </a:bodyPr>
          <a:lstStyle/>
          <a:p>
            <a:pPr algn="just" rtl="1">
              <a:lnSpc>
                <a:spcPct val="200000"/>
              </a:lnSpc>
            </a:pPr>
            <a:r>
              <a:rPr lang="ar-KW" sz="2400" b="1">
                <a:latin typeface="Simplified Arabic" pitchFamily="18" charset="-78"/>
                <a:cs typeface="Simplified Arabic" pitchFamily="18" charset="-78"/>
              </a:rPr>
              <a:t>يتألف الدم من أربع مكونات رئيسية مختلفة ويتم فصلها في أكياس وأنابيب الدم الى: البلازما</a:t>
            </a:r>
            <a:r>
              <a:rPr lang="ar-KW" sz="2400" b="1" baseline="30000">
                <a:solidFill>
                  <a:srgbClr val="FF0000"/>
                </a:solidFill>
                <a:latin typeface="Simplified Arabic" pitchFamily="18" charset="-78"/>
                <a:cs typeface="Simplified Arabic" pitchFamily="18" charset="-78"/>
              </a:rPr>
              <a:t>1</a:t>
            </a:r>
            <a:r>
              <a:rPr lang="ar-KW" sz="2400" b="1">
                <a:latin typeface="Simplified Arabic" pitchFamily="18" charset="-78"/>
                <a:cs typeface="Simplified Arabic" pitchFamily="18" charset="-78"/>
              </a:rPr>
              <a:t>، خلايا الدم البيضاء</a:t>
            </a:r>
            <a:r>
              <a:rPr lang="ar-KW" sz="2400" b="1" baseline="30000">
                <a:solidFill>
                  <a:srgbClr val="FF0000"/>
                </a:solidFill>
                <a:latin typeface="Simplified Arabic" pitchFamily="18" charset="-78"/>
                <a:cs typeface="Simplified Arabic" pitchFamily="18" charset="-78"/>
              </a:rPr>
              <a:t>2</a:t>
            </a:r>
            <a:r>
              <a:rPr lang="ar-KW" sz="2400" b="1">
                <a:latin typeface="Simplified Arabic" pitchFamily="18" charset="-78"/>
                <a:cs typeface="Simplified Arabic" pitchFamily="18" charset="-78"/>
              </a:rPr>
              <a:t>، عوامل التخثر</a:t>
            </a:r>
            <a:r>
              <a:rPr lang="ar-KW" sz="2400" b="1" baseline="30000">
                <a:solidFill>
                  <a:srgbClr val="FF0000"/>
                </a:solidFill>
                <a:latin typeface="Simplified Arabic" pitchFamily="18" charset="-78"/>
                <a:cs typeface="Simplified Arabic" pitchFamily="18" charset="-78"/>
              </a:rPr>
              <a:t>3</a:t>
            </a:r>
            <a:r>
              <a:rPr lang="ar-KW" sz="2400" b="1">
                <a:latin typeface="Simplified Arabic" pitchFamily="18" charset="-78"/>
                <a:cs typeface="Simplified Arabic" pitchFamily="18" charset="-78"/>
              </a:rPr>
              <a:t>، وخلايا الدم الحمراء</a:t>
            </a:r>
            <a:r>
              <a:rPr lang="ar-KW" sz="2400" b="1" baseline="30000">
                <a:solidFill>
                  <a:srgbClr val="FF0000"/>
                </a:solidFill>
                <a:latin typeface="Simplified Arabic" pitchFamily="18" charset="-78"/>
                <a:cs typeface="Simplified Arabic" pitchFamily="18" charset="-78"/>
              </a:rPr>
              <a:t>4</a:t>
            </a:r>
            <a:r>
              <a:rPr lang="ar-KW" sz="2400" b="1">
                <a:latin typeface="Simplified Arabic" pitchFamily="18" charset="-78"/>
                <a:cs typeface="Simplified Arabic" pitchFamily="18" charset="-78"/>
              </a:rPr>
              <a:t>. </a:t>
            </a:r>
          </a:p>
        </p:txBody>
      </p:sp>
      <p:sp>
        <p:nvSpPr>
          <p:cNvPr id="7" name="Rectangle 6"/>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2"/>
          <p:cNvPicPr>
            <a:picLocks noChangeAspect="1" noChangeArrowheads="1"/>
          </p:cNvPicPr>
          <p:nvPr/>
        </p:nvPicPr>
        <p:blipFill>
          <a:blip r:embed="rId2"/>
          <a:srcRect/>
          <a:stretch>
            <a:fillRect/>
          </a:stretch>
        </p:blipFill>
        <p:spPr bwMode="auto">
          <a:xfrm>
            <a:off x="299802" y="2799609"/>
            <a:ext cx="2772000" cy="3701225"/>
          </a:xfrm>
          <a:prstGeom prst="rect">
            <a:avLst/>
          </a:prstGeom>
          <a:noFill/>
          <a:ln w="9525">
            <a:noFill/>
            <a:miter lim="800000"/>
            <a:headEnd/>
            <a:tailEnd/>
          </a:ln>
          <a:effectLst/>
        </p:spPr>
      </p:pic>
      <p:sp>
        <p:nvSpPr>
          <p:cNvPr id="6" name="Rectangle 5"/>
          <p:cNvSpPr/>
          <p:nvPr/>
        </p:nvSpPr>
        <p:spPr>
          <a:xfrm>
            <a:off x="228600" y="76200"/>
            <a:ext cx="8686800" cy="2862263"/>
          </a:xfrm>
          <a:prstGeom prst="rect">
            <a:avLst/>
          </a:prstGeom>
        </p:spPr>
        <p:txBody>
          <a:bodyPr>
            <a:spAutoFit/>
          </a:bodyPr>
          <a:lstStyle/>
          <a:p>
            <a:pPr marL="342900" indent="-342900" algn="just" rtl="1">
              <a:lnSpc>
                <a:spcPct val="150000"/>
              </a:lnSpc>
              <a:buFont typeface="+mj-lt"/>
              <a:buAutoNum type="arabicPeriod"/>
              <a:defRPr/>
            </a:pPr>
            <a:r>
              <a:rPr lang="ar-KW" sz="2400" dirty="0">
                <a:latin typeface="Simplified Arabic" pitchFamily="18" charset="-78"/>
                <a:cs typeface="Simplified Arabic" pitchFamily="18" charset="-78"/>
              </a:rPr>
              <a:t>البلازما (</a:t>
            </a:r>
            <a:r>
              <a:rPr lang="en-US" sz="2400" dirty="0">
                <a:latin typeface="Simplified Arabic" pitchFamily="18" charset="-78"/>
                <a:cs typeface="Simplified Arabic" pitchFamily="18" charset="-78"/>
              </a:rPr>
              <a:t>Plasma</a:t>
            </a:r>
            <a:r>
              <a:rPr lang="ar-KW" sz="2400" dirty="0">
                <a:latin typeface="Simplified Arabic" pitchFamily="18" charset="-78"/>
                <a:cs typeface="Simplified Arabic" pitchFamily="18" charset="-78"/>
              </a:rPr>
              <a:t>) أو بلازما الدم (</a:t>
            </a:r>
            <a:r>
              <a:rPr lang="en-US" sz="2400" dirty="0">
                <a:latin typeface="Simplified Arabic" pitchFamily="18" charset="-78"/>
                <a:cs typeface="Simplified Arabic" pitchFamily="18" charset="-78"/>
              </a:rPr>
              <a:t>blood plasma</a:t>
            </a:r>
            <a:r>
              <a:rPr lang="ar-KW" sz="2400" dirty="0">
                <a:latin typeface="Simplified Arabic" pitchFamily="18" charset="-78"/>
                <a:cs typeface="Simplified Arabic" pitchFamily="18" charset="-78"/>
              </a:rPr>
              <a:t>) وهو </a:t>
            </a:r>
            <a:r>
              <a:rPr lang="ar-KW" sz="2400" b="1" u="sng" dirty="0">
                <a:latin typeface="Simplified Arabic" pitchFamily="18" charset="-78"/>
                <a:cs typeface="Simplified Arabic" pitchFamily="18" charset="-78"/>
              </a:rPr>
              <a:t>السائل المائي المصفر</a:t>
            </a:r>
            <a:r>
              <a:rPr lang="ar-KW" sz="2400" b="1" dirty="0">
                <a:latin typeface="Simplified Arabic" pitchFamily="18" charset="-78"/>
                <a:cs typeface="Simplified Arabic" pitchFamily="18" charset="-78"/>
              </a:rPr>
              <a:t>، </a:t>
            </a:r>
            <a:r>
              <a:rPr lang="ar-KW" sz="2400" dirty="0">
                <a:latin typeface="Simplified Arabic" pitchFamily="18" charset="-78"/>
                <a:cs typeface="Simplified Arabic" pitchFamily="18" charset="-78"/>
              </a:rPr>
              <a:t>يتكون بشكل رئيسي من الماء والزلال </a:t>
            </a:r>
            <a:r>
              <a:rPr lang="ar-KW" sz="2400" dirty="0">
                <a:latin typeface="Simplified Arabic" pitchFamily="18" charset="-78"/>
                <a:cs typeface="+mj-cs"/>
              </a:rPr>
              <a:t>(</a:t>
            </a:r>
            <a:r>
              <a:rPr lang="en-US" sz="2400" dirty="0">
                <a:latin typeface="Times New Roman" pitchFamily="18" charset="0"/>
                <a:cs typeface="+mj-cs"/>
              </a:rPr>
              <a:t>Albumin</a:t>
            </a:r>
            <a:r>
              <a:rPr lang="ar-KW" sz="2400" dirty="0">
                <a:latin typeface="Simplified Arabic" pitchFamily="18" charset="-78"/>
                <a:cs typeface="+mj-cs"/>
              </a:rPr>
              <a:t>)</a:t>
            </a:r>
            <a:r>
              <a:rPr lang="ar-KW" sz="2400" dirty="0">
                <a:latin typeface="Simplified Arabic" pitchFamily="18" charset="-78"/>
                <a:cs typeface="Simplified Arabic" pitchFamily="18" charset="-78"/>
              </a:rPr>
              <a:t>، ويجعل جميع مكونات الدم الصلبة</a:t>
            </a:r>
            <a:r>
              <a:rPr lang="en-US" sz="2400" dirty="0">
                <a:latin typeface="Simplified Arabic" pitchFamily="18" charset="-78"/>
                <a:cs typeface="Simplified Arabic" pitchFamily="18" charset="-78"/>
              </a:rPr>
              <a:t> </a:t>
            </a:r>
            <a:r>
              <a:rPr lang="ar-KW" sz="2400" dirty="0">
                <a:latin typeface="Simplified Arabic" pitchFamily="18" charset="-78"/>
                <a:cs typeface="Simplified Arabic" pitchFamily="18" charset="-78"/>
              </a:rPr>
              <a:t>المذكورة في الأسفل </a:t>
            </a:r>
            <a:r>
              <a:rPr lang="ar-KW" sz="2400" b="1" dirty="0">
                <a:solidFill>
                  <a:srgbClr val="00B0F0"/>
                </a:solidFill>
                <a:latin typeface="Simplified Arabic" pitchFamily="18" charset="-78"/>
                <a:cs typeface="Simplified Arabic" pitchFamily="18" charset="-78"/>
              </a:rPr>
              <a:t>(2 و3 و4)</a:t>
            </a:r>
            <a:r>
              <a:rPr lang="ar-KW" sz="2400" dirty="0">
                <a:latin typeface="Simplified Arabic" pitchFamily="18" charset="-78"/>
                <a:cs typeface="Simplified Arabic" pitchFamily="18" charset="-78"/>
              </a:rPr>
              <a:t> في حالتها الطبيعية: أي معلقة</a:t>
            </a:r>
            <a:r>
              <a:rPr lang="en-US" sz="2400" dirty="0">
                <a:latin typeface="Simplified Arabic" pitchFamily="18" charset="-78"/>
                <a:cs typeface="Simplified Arabic" pitchFamily="18" charset="-78"/>
              </a:rPr>
              <a:t> </a:t>
            </a:r>
            <a:r>
              <a:rPr lang="ar-KW" sz="2400" dirty="0">
                <a:latin typeface="Simplified Arabic" pitchFamily="18" charset="-78"/>
                <a:cs typeface="Simplified Arabic" pitchFamily="18" charset="-78"/>
              </a:rPr>
              <a:t>في وسط سائل </a:t>
            </a:r>
            <a:r>
              <a:rPr lang="en-US" sz="2400" dirty="0">
                <a:latin typeface="Simplified Arabic" pitchFamily="18" charset="-78"/>
                <a:cs typeface="Simplified Arabic" pitchFamily="18" charset="-78"/>
              </a:rPr>
              <a:t>Suspension</a:t>
            </a:r>
            <a:r>
              <a:rPr lang="ar-KW" sz="2400" dirty="0">
                <a:latin typeface="Simplified Arabic" pitchFamily="18" charset="-78"/>
                <a:cs typeface="Simplified Arabic" pitchFamily="18" charset="-78"/>
              </a:rPr>
              <a:t>. ويشكل البلازما 55% من الدم الكلي و7-8% من وزن الجسم، ويتواجد البلازما بعد الفصل في الجزء العلوي من أنبوب الطرد المركزي.</a:t>
            </a:r>
          </a:p>
        </p:txBody>
      </p:sp>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04800" y="838200"/>
            <a:ext cx="8458200" cy="1708150"/>
          </a:xfrm>
          <a:prstGeom prst="rect">
            <a:avLst/>
          </a:prstGeom>
          <a:noFill/>
          <a:ln w="9525">
            <a:noFill/>
            <a:miter lim="800000"/>
            <a:headEnd/>
            <a:tailEnd/>
          </a:ln>
        </p:spPr>
        <p:txBody>
          <a:bodyPr>
            <a:spAutoFit/>
          </a:bodyPr>
          <a:lstStyle/>
          <a:p>
            <a:pPr algn="just" rtl="1">
              <a:lnSpc>
                <a:spcPct val="200000"/>
              </a:lnSpc>
            </a:pPr>
            <a:r>
              <a:rPr lang="ar-KW" sz="2800" b="1">
                <a:latin typeface="Simplified Arabic" pitchFamily="18" charset="-78"/>
                <a:cs typeface="Simplified Arabic" pitchFamily="18" charset="-78"/>
              </a:rPr>
              <a:t>وتصبح المادة المستحيلة المقيدة بشروط الإستحالة الشرعية في حكم الفقه الإسلامي حلال، وطاهرة، وطرأ عليها تطهير ديني.</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2"/>
          <p:cNvPicPr>
            <a:picLocks noChangeAspect="1" noChangeArrowheads="1"/>
          </p:cNvPicPr>
          <p:nvPr/>
        </p:nvPicPr>
        <p:blipFill>
          <a:blip r:embed="rId2"/>
          <a:srcRect/>
          <a:stretch>
            <a:fillRect/>
          </a:stretch>
        </p:blipFill>
        <p:spPr bwMode="auto">
          <a:xfrm>
            <a:off x="276218" y="1928802"/>
            <a:ext cx="3367088" cy="4495800"/>
          </a:xfrm>
          <a:prstGeom prst="rect">
            <a:avLst/>
          </a:prstGeom>
          <a:noFill/>
          <a:ln w="9525">
            <a:noFill/>
            <a:miter lim="800000"/>
            <a:headEnd/>
            <a:tailEnd/>
          </a:ln>
          <a:effectLst/>
        </p:spPr>
      </p:pic>
      <p:sp>
        <p:nvSpPr>
          <p:cNvPr id="97282" name="Rectangle 5"/>
          <p:cNvSpPr>
            <a:spLocks noChangeArrowheads="1"/>
          </p:cNvSpPr>
          <p:nvPr/>
        </p:nvSpPr>
        <p:spPr bwMode="auto">
          <a:xfrm>
            <a:off x="228600" y="152400"/>
            <a:ext cx="8610600" cy="1754188"/>
          </a:xfrm>
          <a:prstGeom prst="rect">
            <a:avLst/>
          </a:prstGeom>
          <a:noFill/>
          <a:ln w="9525">
            <a:noFill/>
            <a:miter lim="800000"/>
            <a:headEnd/>
            <a:tailEnd/>
          </a:ln>
        </p:spPr>
        <p:txBody>
          <a:bodyPr>
            <a:spAutoFit/>
          </a:bodyPr>
          <a:lstStyle/>
          <a:p>
            <a:pPr algn="just" rtl="1">
              <a:lnSpc>
                <a:spcPct val="150000"/>
              </a:lnSpc>
            </a:pPr>
            <a:r>
              <a:rPr lang="ar-KW" sz="2400">
                <a:latin typeface="Simplified Arabic" pitchFamily="18" charset="-78"/>
                <a:cs typeface="Simplified Arabic" pitchFamily="18" charset="-78"/>
              </a:rPr>
              <a:t>2. خلايا الدم البيضاء </a:t>
            </a:r>
            <a:r>
              <a:rPr lang="ar-KW" sz="1600">
                <a:latin typeface="Simplified Arabic" pitchFamily="18" charset="-78"/>
                <a:cs typeface="Simplified Arabic" pitchFamily="18" charset="-78"/>
              </a:rPr>
              <a:t>(</a:t>
            </a:r>
            <a:r>
              <a:rPr lang="en-US" sz="1600">
                <a:latin typeface="Simplified Arabic" pitchFamily="18" charset="-78"/>
                <a:cs typeface="Simplified Arabic" pitchFamily="18" charset="-78"/>
              </a:rPr>
              <a:t>WBC</a:t>
            </a:r>
            <a:r>
              <a:rPr lang="ar-KW" sz="1600">
                <a:latin typeface="Simplified Arabic" pitchFamily="18" charset="-78"/>
                <a:cs typeface="Simplified Arabic" pitchFamily="18" charset="-78"/>
              </a:rPr>
              <a:t>)</a:t>
            </a:r>
            <a:r>
              <a:rPr lang="ar-KW" sz="2400">
                <a:latin typeface="Simplified Arabic" pitchFamily="18" charset="-78"/>
                <a:cs typeface="Simplified Arabic" pitchFamily="18" charset="-78"/>
              </a:rPr>
              <a:t>،</a:t>
            </a:r>
            <a:r>
              <a:rPr lang="en-US" sz="2400">
                <a:latin typeface="Simplified Arabic" pitchFamily="18" charset="-78"/>
                <a:cs typeface="Simplified Arabic" pitchFamily="18" charset="-78"/>
              </a:rPr>
              <a:t> </a:t>
            </a:r>
            <a:r>
              <a:rPr lang="ar-KW" sz="2400">
                <a:latin typeface="Simplified Arabic" pitchFamily="18" charset="-78"/>
                <a:cs typeface="Simplified Arabic" pitchFamily="18" charset="-78"/>
              </a:rPr>
              <a:t>وتسمى بكريات الدم البيضاء </a:t>
            </a:r>
            <a:r>
              <a:rPr lang="ar-KW" sz="1600">
                <a:latin typeface="Simplified Arabic" pitchFamily="18" charset="-78"/>
                <a:cs typeface="Simplified Arabic" pitchFamily="18" charset="-78"/>
              </a:rPr>
              <a:t>(</a:t>
            </a:r>
            <a:r>
              <a:rPr lang="en-US" sz="1600">
                <a:latin typeface="Simplified Arabic" pitchFamily="18" charset="-78"/>
                <a:cs typeface="Simplified Arabic" pitchFamily="18" charset="-78"/>
              </a:rPr>
              <a:t>leucocytes</a:t>
            </a:r>
            <a:r>
              <a:rPr lang="ar-KW" sz="1600">
                <a:latin typeface="Simplified Arabic" pitchFamily="18" charset="-78"/>
                <a:cs typeface="Simplified Arabic" pitchFamily="18" charset="-78"/>
              </a:rPr>
              <a:t>)</a:t>
            </a:r>
            <a:r>
              <a:rPr lang="ar-KW" sz="2400">
                <a:latin typeface="Simplified Arabic" pitchFamily="18" charset="-78"/>
                <a:cs typeface="Simplified Arabic" pitchFamily="18" charset="-78"/>
              </a:rPr>
              <a:t>، حيث تساعد جهاز المناعة في محاربة الالتهابات، وتُكون الأجسام المضادة </a:t>
            </a:r>
            <a:r>
              <a:rPr lang="ar-KW" sz="1600">
                <a:latin typeface="Simplified Arabic" pitchFamily="18" charset="-78"/>
                <a:cs typeface="Simplified Arabic" pitchFamily="18" charset="-78"/>
              </a:rPr>
              <a:t>(</a:t>
            </a:r>
            <a:r>
              <a:rPr lang="en-US" sz="1600">
                <a:latin typeface="Simplified Arabic" pitchFamily="18" charset="-78"/>
                <a:cs typeface="Simplified Arabic" pitchFamily="18" charset="-78"/>
              </a:rPr>
              <a:t>antibodies</a:t>
            </a:r>
            <a:r>
              <a:rPr lang="ar-KW" sz="1600">
                <a:latin typeface="Simplified Arabic" pitchFamily="18" charset="-78"/>
                <a:cs typeface="Simplified Arabic" pitchFamily="18" charset="-78"/>
              </a:rPr>
              <a:t>)</a:t>
            </a:r>
            <a:r>
              <a:rPr lang="ar-KW" sz="2400">
                <a:latin typeface="Simplified Arabic" pitchFamily="18" charset="-78"/>
                <a:cs typeface="Simplified Arabic" pitchFamily="18" charset="-78"/>
              </a:rPr>
              <a:t>. وتتواجد خلايا الدم البيضاء بعد الفصل في المنتصف. </a:t>
            </a:r>
          </a:p>
        </p:txBody>
      </p:sp>
      <p:sp>
        <p:nvSpPr>
          <p:cNvPr id="97283" name="Rectangle 3"/>
          <p:cNvSpPr>
            <a:spLocks noChangeArrowheads="1"/>
          </p:cNvSpPr>
          <p:nvPr/>
        </p:nvSpPr>
        <p:spPr bwMode="auto">
          <a:xfrm>
            <a:off x="4191000" y="2228850"/>
            <a:ext cx="4648200" cy="2308225"/>
          </a:xfrm>
          <a:prstGeom prst="rect">
            <a:avLst/>
          </a:prstGeom>
          <a:noFill/>
          <a:ln w="9525">
            <a:noFill/>
            <a:miter lim="800000"/>
            <a:headEnd/>
            <a:tailEnd/>
          </a:ln>
        </p:spPr>
        <p:txBody>
          <a:bodyPr>
            <a:spAutoFit/>
          </a:bodyPr>
          <a:lstStyle/>
          <a:p>
            <a:pPr algn="just" rtl="1">
              <a:lnSpc>
                <a:spcPct val="150000"/>
              </a:lnSpc>
            </a:pPr>
            <a:r>
              <a:rPr lang="ar-KW" sz="2400">
                <a:latin typeface="Simplified Arabic" pitchFamily="18" charset="-78"/>
                <a:cs typeface="Simplified Arabic" pitchFamily="18" charset="-78"/>
              </a:rPr>
              <a:t>3. عوامل التخثر </a:t>
            </a:r>
            <a:r>
              <a:rPr lang="ar-KW" sz="1600">
                <a:latin typeface="Simplified Arabic" pitchFamily="18" charset="-78"/>
                <a:cs typeface="Simplified Arabic" pitchFamily="18" charset="-78"/>
              </a:rPr>
              <a:t>(</a:t>
            </a:r>
            <a:r>
              <a:rPr lang="en-US" sz="1600">
                <a:latin typeface="Times New Roman" pitchFamily="18" charset="0"/>
                <a:cs typeface="Times New Roman" pitchFamily="18" charset="0"/>
              </a:rPr>
              <a:t>platelet</a:t>
            </a:r>
            <a:r>
              <a:rPr lang="ar-KW" sz="1600">
                <a:latin typeface="Simplified Arabic" pitchFamily="18" charset="-78"/>
                <a:cs typeface="Simplified Arabic" pitchFamily="18" charset="-78"/>
              </a:rPr>
              <a:t>)</a:t>
            </a:r>
            <a:r>
              <a:rPr lang="ar-KW" sz="2400">
                <a:latin typeface="Simplified Arabic" pitchFamily="18" charset="-78"/>
                <a:cs typeface="Simplified Arabic" pitchFamily="18" charset="-78"/>
              </a:rPr>
              <a:t>.</a:t>
            </a:r>
            <a:r>
              <a:rPr lang="en-US" sz="2400">
                <a:latin typeface="Simplified Arabic" pitchFamily="18" charset="-78"/>
                <a:cs typeface="Simplified Arabic" pitchFamily="18" charset="-78"/>
              </a:rPr>
              <a:t> </a:t>
            </a:r>
            <a:r>
              <a:rPr lang="ar-KW" sz="2400">
                <a:latin typeface="Simplified Arabic" pitchFamily="18" charset="-78"/>
                <a:cs typeface="Simplified Arabic" pitchFamily="18" charset="-78"/>
              </a:rPr>
              <a:t>وتسبب عوامل التخثر تجلط الدم، ومنع النزيف. وتتواجد عوامل التخثر بعد الفصل في المنتصف أسفل البلازما. </a:t>
            </a:r>
          </a:p>
        </p:txBody>
      </p:sp>
      <p:sp>
        <p:nvSpPr>
          <p:cNvPr id="5" name="Rectangle 4"/>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ChangeArrowheads="1"/>
          </p:cNvSpPr>
          <p:nvPr/>
        </p:nvSpPr>
        <p:spPr bwMode="auto">
          <a:xfrm>
            <a:off x="228600" y="381000"/>
            <a:ext cx="8610600" cy="1708150"/>
          </a:xfrm>
          <a:prstGeom prst="rect">
            <a:avLst/>
          </a:prstGeom>
          <a:noFill/>
          <a:ln w="9525">
            <a:noFill/>
            <a:miter lim="800000"/>
            <a:headEnd/>
            <a:tailEnd/>
          </a:ln>
        </p:spPr>
        <p:txBody>
          <a:bodyPr>
            <a:spAutoFit/>
          </a:bodyPr>
          <a:lstStyle/>
          <a:p>
            <a:pPr algn="just" rtl="1">
              <a:lnSpc>
                <a:spcPct val="150000"/>
              </a:lnSpc>
            </a:pPr>
            <a:r>
              <a:rPr lang="ar-KW" sz="2400">
                <a:latin typeface="Simplified Arabic" pitchFamily="18" charset="-78"/>
                <a:cs typeface="Simplified Arabic" pitchFamily="18" charset="-78"/>
              </a:rPr>
              <a:t>4. خلايا الدم الحمراء </a:t>
            </a:r>
            <a:r>
              <a:rPr lang="ar-KW" sz="1600">
                <a:latin typeface="Simplified Arabic" pitchFamily="18" charset="-78"/>
                <a:cs typeface="Simplified Arabic" pitchFamily="18" charset="-78"/>
              </a:rPr>
              <a:t>(</a:t>
            </a:r>
            <a:r>
              <a:rPr lang="en-US" sz="1600">
                <a:latin typeface="Simplified Arabic" pitchFamily="18" charset="-78"/>
                <a:cs typeface="Simplified Arabic" pitchFamily="18" charset="-78"/>
              </a:rPr>
              <a:t>RBC</a:t>
            </a:r>
            <a:r>
              <a:rPr lang="ar-KW" sz="1600">
                <a:latin typeface="Simplified Arabic" pitchFamily="18" charset="-78"/>
                <a:cs typeface="Simplified Arabic" pitchFamily="18" charset="-78"/>
              </a:rPr>
              <a:t>)</a:t>
            </a:r>
            <a:r>
              <a:rPr lang="en-US" sz="2400">
                <a:latin typeface="Simplified Arabic" pitchFamily="18" charset="-78"/>
                <a:cs typeface="Simplified Arabic" pitchFamily="18" charset="-78"/>
              </a:rPr>
              <a:t>، </a:t>
            </a:r>
            <a:r>
              <a:rPr lang="ar-KW" sz="2400">
                <a:latin typeface="Simplified Arabic" pitchFamily="18" charset="-78"/>
                <a:cs typeface="Simplified Arabic" pitchFamily="18" charset="-78"/>
              </a:rPr>
              <a:t>أو الكريات الحمراء </a:t>
            </a:r>
            <a:r>
              <a:rPr lang="ar-KW" sz="1600">
                <a:latin typeface="Simplified Arabic" pitchFamily="18" charset="-78"/>
                <a:cs typeface="Simplified Arabic" pitchFamily="18" charset="-78"/>
              </a:rPr>
              <a:t>(</a:t>
            </a:r>
            <a:r>
              <a:rPr lang="en-US" sz="1600">
                <a:latin typeface="Simplified Arabic" pitchFamily="18" charset="-78"/>
                <a:cs typeface="Simplified Arabic" pitchFamily="18" charset="-78"/>
              </a:rPr>
              <a:t>erythrocytes</a:t>
            </a:r>
            <a:r>
              <a:rPr lang="ar-KW" sz="1600">
                <a:latin typeface="Simplified Arabic" pitchFamily="18" charset="-78"/>
                <a:cs typeface="Simplified Arabic" pitchFamily="18" charset="-78"/>
              </a:rPr>
              <a:t>)</a:t>
            </a:r>
            <a:r>
              <a:rPr lang="ar-KW" sz="2400">
                <a:latin typeface="Simplified Arabic" pitchFamily="18" charset="-78"/>
                <a:cs typeface="Simplified Arabic" pitchFamily="18" charset="-78"/>
              </a:rPr>
              <a:t>، تقوم بوظيفة حمل الأكسجين من الرئتين إلى بقية الجسم، وتحتوي على صبغة خضاب الدم </a:t>
            </a:r>
            <a:r>
              <a:rPr lang="ar-KW" sz="1600">
                <a:latin typeface="Simplified Arabic" pitchFamily="18" charset="-78"/>
                <a:cs typeface="Simplified Arabic" pitchFamily="18" charset="-78"/>
              </a:rPr>
              <a:t>(</a:t>
            </a:r>
            <a:r>
              <a:rPr lang="en-US" sz="1600">
                <a:latin typeface="Simplified Arabic" pitchFamily="18" charset="-78"/>
                <a:cs typeface="Simplified Arabic" pitchFamily="18" charset="-78"/>
              </a:rPr>
              <a:t>hemoglobin</a:t>
            </a:r>
            <a:r>
              <a:rPr lang="ar-KW" sz="1600">
                <a:latin typeface="Simplified Arabic" pitchFamily="18" charset="-78"/>
                <a:cs typeface="Simplified Arabic" pitchFamily="18" charset="-78"/>
              </a:rPr>
              <a:t>)</a:t>
            </a:r>
            <a:r>
              <a:rPr lang="ar-KW" sz="2400">
                <a:latin typeface="Simplified Arabic" pitchFamily="18" charset="-78"/>
                <a:cs typeface="Simplified Arabic" pitchFamily="18" charset="-78"/>
              </a:rPr>
              <a:t>، وتتواجد خلايا الدم الحمراء بعد الفصل في الجزء السفلي من أنبوب الطرد المركزي.</a:t>
            </a:r>
          </a:p>
        </p:txBody>
      </p:sp>
      <p:pic>
        <p:nvPicPr>
          <p:cNvPr id="98307" name="Picture 2"/>
          <p:cNvPicPr>
            <a:picLocks noChangeAspect="1" noChangeArrowheads="1"/>
          </p:cNvPicPr>
          <p:nvPr/>
        </p:nvPicPr>
        <p:blipFill>
          <a:blip r:embed="rId2"/>
          <a:srcRect/>
          <a:stretch>
            <a:fillRect/>
          </a:stretch>
        </p:blipFill>
        <p:spPr bwMode="auto">
          <a:xfrm>
            <a:off x="133342" y="2143116"/>
            <a:ext cx="3367088" cy="4495800"/>
          </a:xfrm>
          <a:prstGeom prst="rect">
            <a:avLst/>
          </a:prstGeom>
          <a:noFill/>
          <a:ln w="9525">
            <a:noFill/>
            <a:miter lim="800000"/>
            <a:headEnd/>
            <a:tailEnd/>
          </a:ln>
          <a:effectLst/>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ChangeArrowheads="1"/>
          </p:cNvSpPr>
          <p:nvPr/>
        </p:nvSpPr>
        <p:spPr bwMode="auto">
          <a:xfrm>
            <a:off x="228600" y="152400"/>
            <a:ext cx="8610600" cy="1708150"/>
          </a:xfrm>
          <a:prstGeom prst="rect">
            <a:avLst/>
          </a:prstGeom>
          <a:noFill/>
          <a:ln w="9525">
            <a:noFill/>
            <a:miter lim="800000"/>
            <a:headEnd/>
            <a:tailEnd/>
          </a:ln>
        </p:spPr>
        <p:txBody>
          <a:bodyPr>
            <a:spAutoFit/>
          </a:bodyPr>
          <a:lstStyle/>
          <a:p>
            <a:pPr algn="just" rtl="1">
              <a:lnSpc>
                <a:spcPct val="150000"/>
              </a:lnSpc>
            </a:pPr>
            <a:r>
              <a:rPr lang="ar-KW" sz="2400">
                <a:latin typeface="Simplified Arabic" pitchFamily="18" charset="-78"/>
                <a:cs typeface="Simplified Arabic" pitchFamily="18" charset="-78"/>
              </a:rPr>
              <a:t>س: هل يمكن أن ينظر إلى أي مكون من مكونات الدم على أنها وحدة جديدة لا تنتمي إلى الدم وتختلف في تركيبها الكيميائي والخواص الكيميائية والطبيعية بعد فصلها عن الدم وتحمل إسم جديد؟ وبمعنى آخر هل عين الدم الأصلي غير موجود بعد فصل مكوناته؟  </a:t>
            </a:r>
          </a:p>
        </p:txBody>
      </p:sp>
      <p:pic>
        <p:nvPicPr>
          <p:cNvPr id="99331" name="Picture 2"/>
          <p:cNvPicPr>
            <a:picLocks noChangeAspect="1" noChangeArrowheads="1"/>
          </p:cNvPicPr>
          <p:nvPr/>
        </p:nvPicPr>
        <p:blipFill>
          <a:blip r:embed="rId2"/>
          <a:srcRect/>
          <a:stretch>
            <a:fillRect/>
          </a:stretch>
        </p:blipFill>
        <p:spPr bwMode="auto">
          <a:xfrm>
            <a:off x="417513" y="2286000"/>
            <a:ext cx="1487487" cy="2743200"/>
          </a:xfrm>
          <a:prstGeom prst="rect">
            <a:avLst/>
          </a:prstGeom>
          <a:noFill/>
          <a:ln w="9525">
            <a:noFill/>
            <a:miter lim="800000"/>
            <a:headEnd/>
            <a:tailEnd/>
          </a:ln>
          <a:effectLst/>
        </p:spPr>
      </p:pic>
      <p:sp>
        <p:nvSpPr>
          <p:cNvPr id="6" name="Rectangle 5"/>
          <p:cNvSpPr/>
          <p:nvPr/>
        </p:nvSpPr>
        <p:spPr>
          <a:xfrm>
            <a:off x="1905000" y="1905000"/>
            <a:ext cx="7162800" cy="4832350"/>
          </a:xfrm>
          <a:prstGeom prst="rect">
            <a:avLst/>
          </a:prstGeom>
          <a:ln>
            <a:solidFill>
              <a:srgbClr val="FF0000"/>
            </a:solidFill>
          </a:ln>
        </p:spPr>
        <p:txBody>
          <a:bodyPr>
            <a:spAutoFit/>
          </a:bodyPr>
          <a:lstStyle/>
          <a:p>
            <a:pPr algn="just" rtl="1">
              <a:lnSpc>
                <a:spcPct val="200000"/>
              </a:lnSpc>
              <a:defRPr/>
            </a:pPr>
            <a:r>
              <a:rPr lang="ar-KW" sz="2200" dirty="0">
                <a:solidFill>
                  <a:srgbClr val="0070C0"/>
                </a:solidFill>
                <a:latin typeface="Simplified Arabic" pitchFamily="18" charset="-78"/>
                <a:cs typeface="Simplified Arabic" pitchFamily="18" charset="-78"/>
              </a:rPr>
              <a:t>ج: أي مكون من مكونات الدم يعتبر جزء لا يتجزء من نسيج الدم، لأنه بالتعريف </a:t>
            </a:r>
            <a:r>
              <a:rPr lang="ar-KW" sz="2200" b="1" dirty="0">
                <a:solidFill>
                  <a:srgbClr val="0070C0"/>
                </a:solidFill>
                <a:latin typeface="Simplified Arabic" pitchFamily="18" charset="-78"/>
                <a:cs typeface="Simplified Arabic" pitchFamily="18" charset="-78"/>
              </a:rPr>
              <a:t>الدم هو نسيج وأي مكون رئيسي منه هو جزيء لا يتجزء منه ويحمل اسم الدم (فلا يصح القول: بلازما، بل: بلازما الدم)</a:t>
            </a:r>
            <a:r>
              <a:rPr lang="ar-KW" sz="2200" dirty="0">
                <a:solidFill>
                  <a:srgbClr val="0070C0"/>
                </a:solidFill>
                <a:latin typeface="Simplified Arabic" pitchFamily="18" charset="-78"/>
                <a:cs typeface="Simplified Arabic" pitchFamily="18" charset="-78"/>
              </a:rPr>
              <a:t>.</a:t>
            </a:r>
          </a:p>
          <a:p>
            <a:pPr marL="342900" indent="-342900" algn="just" rtl="1">
              <a:lnSpc>
                <a:spcPct val="200000"/>
              </a:lnSpc>
              <a:buFont typeface="Arial" pitchFamily="34" charset="0"/>
              <a:buChar char="•"/>
              <a:defRPr/>
            </a:pPr>
            <a:r>
              <a:rPr lang="ar-KW" sz="2200" dirty="0">
                <a:solidFill>
                  <a:srgbClr val="0070C0"/>
                </a:solidFill>
                <a:latin typeface="Simplified Arabic" pitchFamily="18" charset="-78"/>
                <a:cs typeface="Simplified Arabic" pitchFamily="18" charset="-78"/>
              </a:rPr>
              <a:t>أي مكون من مكونات الدم يحتفظ بإسمه وتركيبه الكيميائي، وخواصه الكيميائية والطبيعية بعد الفصل، والذي كان عليها وهو في نسيج الدم قبل الفصل والدليل على ذلك أنه يمكن استخدام مكونات الدم مرة أخرى في جسم آخر وتقوم بنفس الوظائف، وتحمل نفس الإسم.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717675" y="474663"/>
            <a:ext cx="7121525" cy="2862262"/>
          </a:xfrm>
          <a:prstGeom prst="rect">
            <a:avLst/>
          </a:prstGeom>
          <a:noFill/>
          <a:ln w="9525">
            <a:noFill/>
            <a:miter lim="800000"/>
            <a:headEnd/>
            <a:tailEnd/>
          </a:ln>
        </p:spPr>
        <p:txBody>
          <a:bodyPr>
            <a:spAutoFit/>
          </a:bodyPr>
          <a:lstStyle/>
          <a:p>
            <a:pPr marL="342900" indent="-342900" algn="just" rtl="1">
              <a:lnSpc>
                <a:spcPct val="150000"/>
              </a:lnSpc>
              <a:buFont typeface="Courier New" pitchFamily="49" charset="0"/>
              <a:buChar char="o"/>
              <a:tabLst>
                <a:tab pos="1485900" algn="l"/>
              </a:tabLst>
            </a:pPr>
            <a:r>
              <a:rPr lang="ar-KW" sz="2400">
                <a:latin typeface="Simplified Arabic" pitchFamily="18" charset="-78"/>
                <a:cs typeface="Simplified Arabic" pitchFamily="18" charset="-78"/>
              </a:rPr>
              <a:t>الشركات المتخصصة في إنتاج </a:t>
            </a:r>
            <a:r>
              <a:rPr lang="ar-KW" sz="2400" b="1">
                <a:latin typeface="Simplified Arabic" pitchFamily="18" charset="-78"/>
                <a:cs typeface="Simplified Arabic" pitchFamily="18" charset="-78"/>
              </a:rPr>
              <a:t>بلازما الدم </a:t>
            </a:r>
            <a:r>
              <a:rPr lang="ar-KW" sz="2400">
                <a:latin typeface="Simplified Arabic" pitchFamily="18" charset="-78"/>
                <a:cs typeface="Simplified Arabic" pitchFamily="18" charset="-78"/>
              </a:rPr>
              <a:t>بواسطة الطرد المركزي للدم المسفوح من ذبح الحيوانات والطيور في المسالخ</a:t>
            </a:r>
            <a:r>
              <a:rPr lang="en-US" sz="2400">
                <a:latin typeface="Simplified Arabic" pitchFamily="18" charset="-78"/>
                <a:cs typeface="Simplified Arabic" pitchFamily="18" charset="-78"/>
              </a:rPr>
              <a:t> </a:t>
            </a:r>
            <a:r>
              <a:rPr lang="ar-KW" sz="2400">
                <a:latin typeface="Simplified Arabic" pitchFamily="18" charset="-78"/>
                <a:cs typeface="Simplified Arabic" pitchFamily="18" charset="-78"/>
              </a:rPr>
              <a:t>تستعمل بلازما الدم كمادة لاصقة في منتجات اللحوم خاصة في منتجات اللحوم المطبوخة (فرانكفورتر، هوت دوج، أرغفة اللحم الخ). معظم بلازما الدم من الدم الخنزيري.</a:t>
            </a:r>
            <a:endParaRPr lang="en-US" sz="2400">
              <a:latin typeface="Simplified Arabic" pitchFamily="18" charset="-78"/>
              <a:cs typeface="Simplified Arabic" pitchFamily="18" charset="-78"/>
            </a:endParaRPr>
          </a:p>
        </p:txBody>
      </p:sp>
      <p:pic>
        <p:nvPicPr>
          <p:cNvPr id="100355" name="Picture 2"/>
          <p:cNvPicPr>
            <a:picLocks noChangeAspect="1" noChangeArrowheads="1"/>
          </p:cNvPicPr>
          <p:nvPr/>
        </p:nvPicPr>
        <p:blipFill>
          <a:blip r:embed="rId2"/>
          <a:srcRect/>
          <a:stretch>
            <a:fillRect/>
          </a:stretch>
        </p:blipFill>
        <p:spPr bwMode="auto">
          <a:xfrm>
            <a:off x="152400" y="762000"/>
            <a:ext cx="1565275" cy="990600"/>
          </a:xfrm>
          <a:prstGeom prst="rect">
            <a:avLst/>
          </a:prstGeom>
          <a:noFill/>
          <a:ln w="9525">
            <a:noFill/>
            <a:miter lim="800000"/>
            <a:headEnd/>
            <a:tailEnd/>
          </a:ln>
          <a:effectLst/>
        </p:spPr>
      </p:pic>
      <p:grpSp>
        <p:nvGrpSpPr>
          <p:cNvPr id="2" name="Group 5"/>
          <p:cNvGrpSpPr>
            <a:grpSpLocks/>
          </p:cNvGrpSpPr>
          <p:nvPr/>
        </p:nvGrpSpPr>
        <p:grpSpPr bwMode="auto">
          <a:xfrm>
            <a:off x="228600" y="2057400"/>
            <a:ext cx="8686800" cy="2903538"/>
            <a:chOff x="228600" y="-321620"/>
            <a:chExt cx="8686802" cy="2904650"/>
          </a:xfrm>
        </p:grpSpPr>
        <p:pic>
          <p:nvPicPr>
            <p:cNvPr id="100359" name="Picture 5"/>
            <p:cNvPicPr>
              <a:picLocks noChangeAspect="1" noChangeArrowheads="1"/>
            </p:cNvPicPr>
            <p:nvPr/>
          </p:nvPicPr>
          <p:blipFill>
            <a:blip r:embed="rId3"/>
            <a:srcRect/>
            <a:stretch>
              <a:fillRect/>
            </a:stretch>
          </p:blipFill>
          <p:spPr bwMode="auto">
            <a:xfrm>
              <a:off x="228600" y="-321620"/>
              <a:ext cx="1397000" cy="1047750"/>
            </a:xfrm>
            <a:prstGeom prst="rect">
              <a:avLst/>
            </a:prstGeom>
            <a:noFill/>
            <a:ln w="9525">
              <a:noFill/>
              <a:miter lim="800000"/>
              <a:headEnd/>
              <a:tailEnd/>
            </a:ln>
            <a:effectLst/>
          </p:spPr>
        </p:pic>
        <p:sp>
          <p:nvSpPr>
            <p:cNvPr id="100360" name="Rectangle 8"/>
            <p:cNvSpPr>
              <a:spLocks noChangeArrowheads="1"/>
            </p:cNvSpPr>
            <p:nvPr/>
          </p:nvSpPr>
          <p:spPr bwMode="auto">
            <a:xfrm>
              <a:off x="228601" y="897738"/>
              <a:ext cx="8686801" cy="1685292"/>
            </a:xfrm>
            <a:prstGeom prst="rect">
              <a:avLst/>
            </a:prstGeom>
            <a:noFill/>
            <a:ln w="9525">
              <a:solidFill>
                <a:srgbClr val="FF0000"/>
              </a:solidFill>
              <a:miter lim="800000"/>
              <a:headEnd/>
              <a:tailEnd/>
            </a:ln>
          </p:spPr>
          <p:txBody>
            <a:bodyPr>
              <a:spAutoFit/>
            </a:bodyPr>
            <a:lstStyle/>
            <a:p>
              <a:pPr marL="342900" indent="-342900" algn="just" rtl="1">
                <a:lnSpc>
                  <a:spcPct val="150000"/>
                </a:lnSpc>
                <a:buFont typeface="Courier New" pitchFamily="49" charset="0"/>
                <a:buChar char="o"/>
              </a:pPr>
              <a:r>
                <a:rPr lang="ar-KW" sz="2300">
                  <a:latin typeface="Simplified Arabic" pitchFamily="18" charset="-78"/>
                  <a:cs typeface="Simplified Arabic" pitchFamily="18" charset="-78"/>
                </a:rPr>
                <a:t>بلازما الدم هو أحد مكونات الأعلاف الحيوانات، وهو من مصادر حيوانية وبشكل رئيسي الخنزير. مما يعني أن الحليب ومنتجات الألبان من بلاد الغرب ملوثة بأعلاف تحتوي على بقايا بلازما دم خنزيري وحيوانات أخرى. مما يعني لا بد من </a:t>
              </a:r>
              <a:r>
                <a:rPr lang="ar-KW" sz="2300" b="1">
                  <a:latin typeface="Simplified Arabic" pitchFamily="18" charset="-78"/>
                  <a:cs typeface="Simplified Arabic" pitchFamily="18" charset="-78"/>
                </a:rPr>
                <a:t>شهادة حلال</a:t>
              </a:r>
              <a:r>
                <a:rPr lang="ar-KW" sz="2300">
                  <a:latin typeface="Simplified Arabic" pitchFamily="18" charset="-78"/>
                  <a:cs typeface="Simplified Arabic" pitchFamily="18" charset="-78"/>
                </a:rPr>
                <a:t> للحليب الغربي.</a:t>
              </a:r>
            </a:p>
          </p:txBody>
        </p:sp>
      </p:grpSp>
      <p:sp>
        <p:nvSpPr>
          <p:cNvPr id="100357" name="Rectangle 1"/>
          <p:cNvSpPr>
            <a:spLocks noChangeArrowheads="1"/>
          </p:cNvSpPr>
          <p:nvPr/>
        </p:nvSpPr>
        <p:spPr bwMode="auto">
          <a:xfrm>
            <a:off x="0" y="6488113"/>
            <a:ext cx="2782888" cy="307975"/>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http://www.feedipedia.org/node/221</a:t>
            </a:r>
          </a:p>
        </p:txBody>
      </p:sp>
      <p:sp>
        <p:nvSpPr>
          <p:cNvPr id="9" name="Rectangle 2"/>
          <p:cNvSpPr>
            <a:spLocks noChangeArrowheads="1"/>
          </p:cNvSpPr>
          <p:nvPr/>
        </p:nvSpPr>
        <p:spPr bwMode="auto">
          <a:xfrm>
            <a:off x="228600" y="5029200"/>
            <a:ext cx="8686800" cy="1570038"/>
          </a:xfrm>
          <a:prstGeom prst="rect">
            <a:avLst/>
          </a:prstGeom>
          <a:noFill/>
          <a:ln w="9525">
            <a:noFill/>
            <a:miter lim="800000"/>
            <a:headEnd/>
            <a:tailEnd/>
          </a:ln>
        </p:spPr>
        <p:txBody>
          <a:bodyPr>
            <a:spAutoFit/>
          </a:bodyPr>
          <a:lstStyle/>
          <a:p>
            <a:pPr marL="171450" indent="-171450" algn="just" rtl="1">
              <a:lnSpc>
                <a:spcPct val="200000"/>
              </a:lnSpc>
              <a:buFont typeface="Courier New" pitchFamily="49" charset="0"/>
              <a:buChar char="o"/>
            </a:pPr>
            <a:r>
              <a:rPr lang="ar-KW" sz="2400" b="1">
                <a:latin typeface="Simplified Arabic" pitchFamily="18" charset="-78"/>
                <a:cs typeface="Simplified Arabic" pitchFamily="18" charset="-78"/>
              </a:rPr>
              <a:t> </a:t>
            </a:r>
            <a:r>
              <a:rPr lang="ar-SA" sz="2400" b="1">
                <a:latin typeface="Simplified Arabic" pitchFamily="18" charset="-78"/>
                <a:cs typeface="Simplified Arabic" pitchFamily="18" charset="-78"/>
              </a:rPr>
              <a:t>أنّ </a:t>
            </a:r>
            <a:r>
              <a:rPr lang="ar-KW" sz="2400" b="1">
                <a:latin typeface="Simplified Arabic" pitchFamily="18" charset="-78"/>
                <a:cs typeface="Simplified Arabic" pitchFamily="18" charset="-78"/>
              </a:rPr>
              <a:t>التغير في بلازما </a:t>
            </a:r>
            <a:r>
              <a:rPr lang="ar-SA" sz="2400" b="1">
                <a:latin typeface="Simplified Arabic" pitchFamily="18" charset="-78"/>
                <a:cs typeface="Simplified Arabic" pitchFamily="18" charset="-78"/>
              </a:rPr>
              <a:t>الدم هو تغير فيزيائي شكلي حصل بالطرد المركزي، ولا يمكن اعتبار</a:t>
            </a:r>
            <a:r>
              <a:rPr lang="ar-KW" sz="2400" b="1">
                <a:latin typeface="Simplified Arabic" pitchFamily="18" charset="-78"/>
                <a:cs typeface="Simplified Arabic" pitchFamily="18" charset="-78"/>
              </a:rPr>
              <a:t> </a:t>
            </a:r>
            <a:r>
              <a:rPr lang="ar-SA" sz="2400" b="1">
                <a:latin typeface="Simplified Arabic" pitchFamily="18" charset="-78"/>
                <a:cs typeface="Simplified Arabic" pitchFamily="18" charset="-78"/>
              </a:rPr>
              <a:t>هذا التغيّر كافٍ لنقل الحكم من الحرمة إلى الحلّ</a:t>
            </a:r>
            <a:r>
              <a:rPr lang="ar-KW" sz="2400" b="1">
                <a:latin typeface="Simplified Arabic" pitchFamily="18" charset="-78"/>
                <a:cs typeface="Simplified Arabic" pitchFamily="18" charset="-7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758825"/>
          <a:ext cx="8001000" cy="5641974"/>
        </p:xfrm>
        <a:graphic>
          <a:graphicData uri="http://schemas.openxmlformats.org/drawingml/2006/table">
            <a:tbl>
              <a:tblPr/>
              <a:tblGrid>
                <a:gridCol w="2000250"/>
                <a:gridCol w="2000250"/>
                <a:gridCol w="2000250"/>
                <a:gridCol w="2000250"/>
              </a:tblGrid>
              <a:tr h="271129">
                <a:tc>
                  <a:txBody>
                    <a:bodyPr/>
                    <a:lstStyle/>
                    <a:p>
                      <a:r>
                        <a:rPr lang="en-US" sz="1100" b="1" dirty="0"/>
                        <a:t>Blood fraction</a:t>
                      </a:r>
                    </a:p>
                  </a:txBody>
                  <a:tcPr marL="54530" marR="54530" marT="27268" marB="27268" anchor="ctr">
                    <a:lnL>
                      <a:noFill/>
                    </a:lnL>
                    <a:lnR>
                      <a:noFill/>
                    </a:lnR>
                    <a:lnT>
                      <a:noFill/>
                    </a:lnT>
                    <a:lnB>
                      <a:noFill/>
                    </a:lnB>
                  </a:tcPr>
                </a:tc>
                <a:tc>
                  <a:txBody>
                    <a:bodyPr/>
                    <a:lstStyle/>
                    <a:p>
                      <a:r>
                        <a:rPr lang="en-US" sz="1100" b="1" dirty="0"/>
                        <a:t>Function</a:t>
                      </a:r>
                    </a:p>
                  </a:txBody>
                  <a:tcPr marL="54530" marR="54530" marT="27268" marB="27268" anchor="ctr">
                    <a:lnL>
                      <a:noFill/>
                    </a:lnL>
                    <a:lnR>
                      <a:noFill/>
                    </a:lnR>
                    <a:lnT>
                      <a:noFill/>
                    </a:lnT>
                    <a:lnB>
                      <a:noFill/>
                    </a:lnB>
                  </a:tcPr>
                </a:tc>
                <a:tc>
                  <a:txBody>
                    <a:bodyPr/>
                    <a:lstStyle/>
                    <a:p>
                      <a:r>
                        <a:rPr lang="en-US" sz="1100" b="1" dirty="0"/>
                        <a:t>Food product</a:t>
                      </a:r>
                    </a:p>
                  </a:txBody>
                  <a:tcPr marL="54530" marR="54530" marT="27268" marB="27268" anchor="ctr">
                    <a:lnL>
                      <a:noFill/>
                    </a:lnL>
                    <a:lnR>
                      <a:noFill/>
                    </a:lnR>
                    <a:lnT>
                      <a:noFill/>
                    </a:lnT>
                    <a:lnB>
                      <a:noFill/>
                    </a:lnB>
                  </a:tcPr>
                </a:tc>
                <a:tc>
                  <a:txBody>
                    <a:bodyPr/>
                    <a:lstStyle/>
                    <a:p>
                      <a:r>
                        <a:rPr lang="en-US" sz="1100" b="1" dirty="0"/>
                        <a:t>Reference</a:t>
                      </a:r>
                    </a:p>
                  </a:txBody>
                  <a:tcPr marL="54530" marR="54530" marT="27268" marB="27268" anchor="ctr">
                    <a:lnL>
                      <a:noFill/>
                    </a:lnL>
                    <a:lnR>
                      <a:noFill/>
                    </a:lnR>
                    <a:lnT>
                      <a:noFill/>
                    </a:lnT>
                    <a:lnB>
                      <a:noFill/>
                    </a:lnB>
                  </a:tcPr>
                </a:tc>
              </a:tr>
              <a:tr h="475710">
                <a:tc>
                  <a:txBody>
                    <a:bodyPr/>
                    <a:lstStyle/>
                    <a:p>
                      <a:r>
                        <a:rPr lang="en-US" sz="1100" dirty="0"/>
                        <a:t>Whole animal blood</a:t>
                      </a:r>
                    </a:p>
                  </a:txBody>
                  <a:tcPr marL="54530" marR="54530" marT="27268" marB="27268" anchor="ctr">
                    <a:lnL>
                      <a:noFill/>
                    </a:lnL>
                    <a:lnR>
                      <a:noFill/>
                    </a:lnR>
                    <a:lnT>
                      <a:noFill/>
                    </a:lnT>
                    <a:lnB>
                      <a:noFill/>
                    </a:lnB>
                  </a:tcPr>
                </a:tc>
                <a:tc>
                  <a:txBody>
                    <a:bodyPr/>
                    <a:lstStyle/>
                    <a:p>
                      <a:r>
                        <a:rPr lang="en-US" sz="1100"/>
                        <a:t>Protein source</a:t>
                      </a:r>
                    </a:p>
                  </a:txBody>
                  <a:tcPr marL="54530" marR="54530" marT="27268" marB="27268" anchor="ctr">
                    <a:lnL>
                      <a:noFill/>
                    </a:lnL>
                    <a:lnR>
                      <a:noFill/>
                    </a:lnR>
                    <a:lnT>
                      <a:noFill/>
                    </a:lnT>
                    <a:lnB>
                      <a:noFill/>
                    </a:lnB>
                  </a:tcPr>
                </a:tc>
                <a:tc>
                  <a:txBody>
                    <a:bodyPr/>
                    <a:lstStyle/>
                    <a:p>
                      <a:r>
                        <a:rPr lang="en-US" sz="1100"/>
                        <a:t>Spanish blood sausage</a:t>
                      </a:r>
                    </a:p>
                  </a:txBody>
                  <a:tcPr marL="54530" marR="54530" marT="27268" marB="27268" anchor="ctr">
                    <a:lnL>
                      <a:noFill/>
                    </a:lnL>
                    <a:lnR>
                      <a:noFill/>
                    </a:lnR>
                    <a:lnT>
                      <a:noFill/>
                    </a:lnT>
                    <a:lnB>
                      <a:noFill/>
                    </a:lnB>
                  </a:tcPr>
                </a:tc>
                <a:tc>
                  <a:txBody>
                    <a:bodyPr/>
                    <a:lstStyle/>
                    <a:p>
                      <a:r>
                        <a:rPr lang="en-US" sz="1100"/>
                        <a:t>Santos and others 2003</a:t>
                      </a:r>
                    </a:p>
                  </a:txBody>
                  <a:tcPr marL="54530" marR="54530" marT="27268" marB="27268" anchor="ctr">
                    <a:lnL>
                      <a:noFill/>
                    </a:lnL>
                    <a:lnR>
                      <a:noFill/>
                    </a:lnR>
                    <a:lnT>
                      <a:noFill/>
                    </a:lnT>
                    <a:lnB>
                      <a:noFill/>
                    </a:lnB>
                  </a:tcPr>
                </a:tc>
              </a:tr>
              <a:tr h="475710">
                <a:tc>
                  <a:txBody>
                    <a:bodyPr/>
                    <a:lstStyle/>
                    <a:p>
                      <a:r>
                        <a:rPr lang="en-US" sz="1100"/>
                        <a:t>Bovine hemoglobin</a:t>
                      </a:r>
                    </a:p>
                  </a:txBody>
                  <a:tcPr marL="54530" marR="54530" marT="27268" marB="27268" anchor="ctr">
                    <a:lnL>
                      <a:noFill/>
                    </a:lnL>
                    <a:lnR>
                      <a:noFill/>
                    </a:lnR>
                    <a:lnT>
                      <a:noFill/>
                    </a:lnT>
                    <a:lnB>
                      <a:noFill/>
                    </a:lnB>
                  </a:tcPr>
                </a:tc>
                <a:tc>
                  <a:txBody>
                    <a:bodyPr/>
                    <a:lstStyle/>
                    <a:p>
                      <a:r>
                        <a:rPr lang="en-US" sz="1100"/>
                        <a:t>Iron fortification</a:t>
                      </a:r>
                    </a:p>
                  </a:txBody>
                  <a:tcPr marL="54530" marR="54530" marT="27268" marB="27268" anchor="ctr">
                    <a:lnL>
                      <a:noFill/>
                    </a:lnL>
                    <a:lnR>
                      <a:noFill/>
                    </a:lnR>
                    <a:lnT>
                      <a:noFill/>
                    </a:lnT>
                    <a:lnB>
                      <a:noFill/>
                    </a:lnB>
                  </a:tcPr>
                </a:tc>
                <a:tc>
                  <a:txBody>
                    <a:bodyPr/>
                    <a:lstStyle/>
                    <a:p>
                      <a:r>
                        <a:rPr lang="en-US" sz="1100"/>
                        <a:t>Cookies</a:t>
                      </a:r>
                    </a:p>
                  </a:txBody>
                  <a:tcPr marL="54530" marR="54530" marT="27268" marB="27268" anchor="ctr">
                    <a:lnL>
                      <a:noFill/>
                    </a:lnL>
                    <a:lnR>
                      <a:noFill/>
                    </a:lnR>
                    <a:lnT>
                      <a:noFill/>
                    </a:lnT>
                    <a:lnB>
                      <a:noFill/>
                    </a:lnB>
                  </a:tcPr>
                </a:tc>
                <a:tc>
                  <a:txBody>
                    <a:bodyPr/>
                    <a:lstStyle/>
                    <a:p>
                      <a:r>
                        <a:rPr lang="en-US" sz="1100"/>
                        <a:t>Walter and others 1993</a:t>
                      </a:r>
                    </a:p>
                  </a:txBody>
                  <a:tcPr marL="54530" marR="54530" marT="27268" marB="27268" anchor="ctr">
                    <a:lnL>
                      <a:noFill/>
                    </a:lnL>
                    <a:lnR>
                      <a:noFill/>
                    </a:lnR>
                    <a:lnT>
                      <a:noFill/>
                    </a:lnT>
                    <a:lnB>
                      <a:noFill/>
                    </a:lnB>
                  </a:tcPr>
                </a:tc>
              </a:tr>
              <a:tr h="475710">
                <a:tc>
                  <a:txBody>
                    <a:bodyPr/>
                    <a:lstStyle/>
                    <a:p>
                      <a:r>
                        <a:rPr lang="en-US" sz="1100"/>
                        <a:t>Bovine globin and plasma</a:t>
                      </a:r>
                    </a:p>
                  </a:txBody>
                  <a:tcPr marL="54530" marR="54530" marT="27268" marB="27268" anchor="ctr">
                    <a:lnL>
                      <a:noFill/>
                    </a:lnL>
                    <a:lnR>
                      <a:noFill/>
                    </a:lnR>
                    <a:lnT>
                      <a:noFill/>
                    </a:lnT>
                    <a:lnB>
                      <a:noFill/>
                    </a:lnB>
                  </a:tcPr>
                </a:tc>
                <a:tc>
                  <a:txBody>
                    <a:bodyPr/>
                    <a:lstStyle/>
                    <a:p>
                      <a:r>
                        <a:rPr lang="en-US" sz="1100"/>
                        <a:t>Fat replacer</a:t>
                      </a:r>
                    </a:p>
                  </a:txBody>
                  <a:tcPr marL="54530" marR="54530" marT="27268" marB="27268" anchor="ctr">
                    <a:lnL>
                      <a:noFill/>
                    </a:lnL>
                    <a:lnR>
                      <a:noFill/>
                    </a:lnR>
                    <a:lnT>
                      <a:noFill/>
                    </a:lnT>
                    <a:lnB>
                      <a:noFill/>
                    </a:lnB>
                  </a:tcPr>
                </a:tc>
                <a:tc>
                  <a:txBody>
                    <a:bodyPr/>
                    <a:lstStyle/>
                    <a:p>
                      <a:r>
                        <a:rPr lang="en-US" sz="1100" dirty="0"/>
                        <a:t>Ham pâté</a:t>
                      </a:r>
                    </a:p>
                  </a:txBody>
                  <a:tcPr marL="54530" marR="54530" marT="27268" marB="27268" anchor="ctr">
                    <a:lnL>
                      <a:noFill/>
                    </a:lnL>
                    <a:lnR>
                      <a:noFill/>
                    </a:lnR>
                    <a:lnT>
                      <a:noFill/>
                    </a:lnT>
                    <a:lnB>
                      <a:noFill/>
                    </a:lnB>
                  </a:tcPr>
                </a:tc>
                <a:tc>
                  <a:txBody>
                    <a:bodyPr/>
                    <a:lstStyle/>
                    <a:p>
                      <a:r>
                        <a:rPr lang="en-US" sz="1100"/>
                        <a:t>Viana and others 2005</a:t>
                      </a:r>
                    </a:p>
                  </a:txBody>
                  <a:tcPr marL="54530" marR="54530" marT="27268" marB="27268" anchor="ctr">
                    <a:lnL>
                      <a:noFill/>
                    </a:lnL>
                    <a:lnR>
                      <a:noFill/>
                    </a:lnR>
                    <a:lnT>
                      <a:noFill/>
                    </a:lnT>
                    <a:lnB>
                      <a:noFill/>
                    </a:lnB>
                  </a:tcPr>
                </a:tc>
              </a:tr>
              <a:tr h="680292">
                <a:tc>
                  <a:txBody>
                    <a:bodyPr/>
                    <a:lstStyle/>
                    <a:p>
                      <a:r>
                        <a:rPr lang="en-US" sz="1100"/>
                        <a:t>Animal plasma</a:t>
                      </a:r>
                    </a:p>
                  </a:txBody>
                  <a:tcPr marL="54530" marR="54530" marT="27268" marB="27268" anchor="ctr">
                    <a:lnL>
                      <a:noFill/>
                    </a:lnL>
                    <a:lnR>
                      <a:noFill/>
                    </a:lnR>
                    <a:lnT>
                      <a:noFill/>
                    </a:lnT>
                    <a:lnB>
                      <a:noFill/>
                    </a:lnB>
                  </a:tcPr>
                </a:tc>
                <a:tc>
                  <a:txBody>
                    <a:bodyPr/>
                    <a:lstStyle/>
                    <a:p>
                      <a:r>
                        <a:rPr lang="en-US" sz="1100"/>
                        <a:t>Fat replacer</a:t>
                      </a:r>
                    </a:p>
                  </a:txBody>
                  <a:tcPr marL="54530" marR="54530" marT="27268" marB="27268" anchor="ctr">
                    <a:lnL>
                      <a:noFill/>
                    </a:lnL>
                    <a:lnR>
                      <a:noFill/>
                    </a:lnR>
                    <a:lnT>
                      <a:noFill/>
                    </a:lnT>
                    <a:lnB>
                      <a:noFill/>
                    </a:lnB>
                  </a:tcPr>
                </a:tc>
                <a:tc>
                  <a:txBody>
                    <a:bodyPr/>
                    <a:lstStyle/>
                    <a:p>
                      <a:r>
                        <a:rPr lang="en-US" sz="1100"/>
                        <a:t>Bologna (fermented) sausage</a:t>
                      </a:r>
                    </a:p>
                  </a:txBody>
                  <a:tcPr marL="54530" marR="54530" marT="27268" marB="27268" anchor="ctr">
                    <a:lnL>
                      <a:noFill/>
                    </a:lnL>
                    <a:lnR>
                      <a:noFill/>
                    </a:lnR>
                    <a:lnT>
                      <a:noFill/>
                    </a:lnT>
                    <a:lnB>
                      <a:noFill/>
                    </a:lnB>
                  </a:tcPr>
                </a:tc>
                <a:tc>
                  <a:txBody>
                    <a:bodyPr/>
                    <a:lstStyle/>
                    <a:p>
                      <a:r>
                        <a:rPr lang="en-US" sz="1100"/>
                        <a:t>Cofrades and others 2000</a:t>
                      </a:r>
                    </a:p>
                  </a:txBody>
                  <a:tcPr marL="54530" marR="54530" marT="27268" marB="27268" anchor="ctr">
                    <a:lnL>
                      <a:noFill/>
                    </a:lnL>
                    <a:lnR>
                      <a:noFill/>
                    </a:lnR>
                    <a:lnT>
                      <a:noFill/>
                    </a:lnT>
                    <a:lnB>
                      <a:noFill/>
                    </a:lnB>
                  </a:tcPr>
                </a:tc>
              </a:tr>
              <a:tr h="884873">
                <a:tc>
                  <a:txBody>
                    <a:bodyPr/>
                    <a:lstStyle/>
                    <a:p>
                      <a:r>
                        <a:rPr lang="en-US" sz="1100" dirty="0"/>
                        <a:t>Porcine </a:t>
                      </a:r>
                      <a:r>
                        <a:rPr lang="en-US" sz="1100" dirty="0" err="1"/>
                        <a:t>transglutaminase</a:t>
                      </a:r>
                      <a:r>
                        <a:rPr lang="en-US" sz="1100" dirty="0"/>
                        <a:t>, fibrinogen, thrombin</a:t>
                      </a:r>
                    </a:p>
                  </a:txBody>
                  <a:tcPr marL="54530" marR="54530" marT="27268" marB="27268" anchor="ctr">
                    <a:lnL>
                      <a:noFill/>
                    </a:lnL>
                    <a:lnR>
                      <a:noFill/>
                    </a:lnR>
                    <a:lnT>
                      <a:noFill/>
                    </a:lnT>
                    <a:lnB>
                      <a:noFill/>
                    </a:lnB>
                  </a:tcPr>
                </a:tc>
                <a:tc>
                  <a:txBody>
                    <a:bodyPr/>
                    <a:lstStyle/>
                    <a:p>
                      <a:r>
                        <a:rPr lang="en-US" sz="1100"/>
                        <a:t>Binder</a:t>
                      </a:r>
                    </a:p>
                  </a:txBody>
                  <a:tcPr marL="54530" marR="54530" marT="27268" marB="27268" anchor="ctr">
                    <a:lnL>
                      <a:noFill/>
                    </a:lnL>
                    <a:lnR>
                      <a:noFill/>
                    </a:lnR>
                    <a:lnT>
                      <a:noFill/>
                    </a:lnT>
                    <a:lnB>
                      <a:noFill/>
                    </a:lnB>
                  </a:tcPr>
                </a:tc>
                <a:tc>
                  <a:txBody>
                    <a:bodyPr/>
                    <a:lstStyle/>
                    <a:p>
                      <a:r>
                        <a:rPr lang="en-US" sz="1100"/>
                        <a:t>Restructured meat products</a:t>
                      </a:r>
                    </a:p>
                  </a:txBody>
                  <a:tcPr marL="54530" marR="54530" marT="27268" marB="27268" anchor="ctr">
                    <a:lnL>
                      <a:noFill/>
                    </a:lnL>
                    <a:lnR>
                      <a:noFill/>
                    </a:lnR>
                    <a:lnT>
                      <a:noFill/>
                    </a:lnT>
                    <a:lnB>
                      <a:noFill/>
                    </a:lnB>
                  </a:tcPr>
                </a:tc>
                <a:tc>
                  <a:txBody>
                    <a:bodyPr/>
                    <a:lstStyle/>
                    <a:p>
                      <a:r>
                        <a:rPr lang="en-US" sz="1100"/>
                        <a:t>Tseng and others 2006</a:t>
                      </a:r>
                    </a:p>
                  </a:txBody>
                  <a:tcPr marL="54530" marR="54530" marT="27268" marB="27268" anchor="ctr">
                    <a:lnL>
                      <a:noFill/>
                    </a:lnL>
                    <a:lnR>
                      <a:noFill/>
                    </a:lnR>
                    <a:lnT>
                      <a:noFill/>
                    </a:lnT>
                    <a:lnB>
                      <a:noFill/>
                    </a:lnB>
                  </a:tcPr>
                </a:tc>
              </a:tr>
              <a:tr h="475710">
                <a:tc>
                  <a:txBody>
                    <a:bodyPr/>
                    <a:lstStyle/>
                    <a:p>
                      <a:r>
                        <a:rPr lang="en-US" sz="1100"/>
                        <a:t>Porcine plasma</a:t>
                      </a:r>
                    </a:p>
                  </a:txBody>
                  <a:tcPr marL="54530" marR="54530" marT="27268" marB="27268" anchor="ctr">
                    <a:lnL>
                      <a:noFill/>
                    </a:lnL>
                    <a:lnR>
                      <a:noFill/>
                    </a:lnR>
                    <a:lnT>
                      <a:noFill/>
                    </a:lnT>
                    <a:lnB>
                      <a:noFill/>
                    </a:lnB>
                  </a:tcPr>
                </a:tc>
                <a:tc>
                  <a:txBody>
                    <a:bodyPr/>
                    <a:lstStyle/>
                    <a:p>
                      <a:r>
                        <a:rPr lang="en-US" sz="1100"/>
                        <a:t>Protease inhibitor</a:t>
                      </a:r>
                    </a:p>
                  </a:txBody>
                  <a:tcPr marL="54530" marR="54530" marT="27268" marB="27268" anchor="ctr">
                    <a:lnL>
                      <a:noFill/>
                    </a:lnL>
                    <a:lnR>
                      <a:noFill/>
                    </a:lnR>
                    <a:lnT>
                      <a:noFill/>
                    </a:lnT>
                    <a:lnB>
                      <a:noFill/>
                    </a:lnB>
                  </a:tcPr>
                </a:tc>
                <a:tc>
                  <a:txBody>
                    <a:bodyPr/>
                    <a:lstStyle/>
                    <a:p>
                      <a:r>
                        <a:rPr lang="en-US" sz="1100"/>
                        <a:t>Surimi</a:t>
                      </a:r>
                    </a:p>
                  </a:txBody>
                  <a:tcPr marL="54530" marR="54530" marT="27268" marB="27268" anchor="ctr">
                    <a:lnL>
                      <a:noFill/>
                    </a:lnL>
                    <a:lnR>
                      <a:noFill/>
                    </a:lnR>
                    <a:lnT>
                      <a:noFill/>
                    </a:lnT>
                    <a:lnB>
                      <a:noFill/>
                    </a:lnB>
                  </a:tcPr>
                </a:tc>
                <a:tc>
                  <a:txBody>
                    <a:bodyPr/>
                    <a:lstStyle/>
                    <a:p>
                      <a:r>
                        <a:rPr lang="en-US" sz="1100"/>
                        <a:t>Visessanguan and others 2000</a:t>
                      </a:r>
                    </a:p>
                  </a:txBody>
                  <a:tcPr marL="54530" marR="54530" marT="27268" marB="27268" anchor="ctr">
                    <a:lnL>
                      <a:noFill/>
                    </a:lnL>
                    <a:lnR>
                      <a:noFill/>
                    </a:lnR>
                    <a:lnT>
                      <a:noFill/>
                    </a:lnT>
                    <a:lnB>
                      <a:noFill/>
                    </a:lnB>
                  </a:tcPr>
                </a:tc>
              </a:tr>
              <a:tr h="475710">
                <a:tc>
                  <a:txBody>
                    <a:bodyPr/>
                    <a:lstStyle/>
                    <a:p>
                      <a:r>
                        <a:rPr lang="en-US" sz="1100"/>
                        <a:t>Chicken plasma</a:t>
                      </a:r>
                    </a:p>
                  </a:txBody>
                  <a:tcPr marL="54530" marR="54530" marT="27268" marB="27268" anchor="ctr">
                    <a:lnL>
                      <a:noFill/>
                    </a:lnL>
                    <a:lnR>
                      <a:noFill/>
                    </a:lnR>
                    <a:lnT>
                      <a:noFill/>
                    </a:lnT>
                    <a:lnB>
                      <a:noFill/>
                    </a:lnB>
                  </a:tcPr>
                </a:tc>
                <a:tc>
                  <a:txBody>
                    <a:bodyPr/>
                    <a:lstStyle/>
                    <a:p>
                      <a:r>
                        <a:rPr lang="en-US" sz="1100"/>
                        <a:t>Protease inhibitor</a:t>
                      </a:r>
                    </a:p>
                  </a:txBody>
                  <a:tcPr marL="54530" marR="54530" marT="27268" marB="27268" anchor="ctr">
                    <a:lnL>
                      <a:noFill/>
                    </a:lnL>
                    <a:lnR>
                      <a:noFill/>
                    </a:lnR>
                    <a:lnT>
                      <a:noFill/>
                    </a:lnT>
                    <a:lnB>
                      <a:noFill/>
                    </a:lnB>
                  </a:tcPr>
                </a:tc>
                <a:tc>
                  <a:txBody>
                    <a:bodyPr/>
                    <a:lstStyle/>
                    <a:p>
                      <a:r>
                        <a:rPr lang="en-US" sz="1100"/>
                        <a:t>Surimi</a:t>
                      </a:r>
                    </a:p>
                  </a:txBody>
                  <a:tcPr marL="54530" marR="54530" marT="27268" marB="27268" anchor="ctr">
                    <a:lnL>
                      <a:noFill/>
                    </a:lnL>
                    <a:lnR>
                      <a:noFill/>
                    </a:lnR>
                    <a:lnT>
                      <a:noFill/>
                    </a:lnT>
                    <a:lnB>
                      <a:noFill/>
                    </a:lnB>
                  </a:tcPr>
                </a:tc>
                <a:tc>
                  <a:txBody>
                    <a:bodyPr/>
                    <a:lstStyle/>
                    <a:p>
                      <a:r>
                        <a:rPr lang="en-US" sz="1100"/>
                        <a:t>Rawdkuen and others 2004</a:t>
                      </a:r>
                    </a:p>
                  </a:txBody>
                  <a:tcPr marL="54530" marR="54530" marT="27268" marB="27268" anchor="ctr">
                    <a:lnL>
                      <a:noFill/>
                    </a:lnL>
                    <a:lnR>
                      <a:noFill/>
                    </a:lnR>
                    <a:lnT>
                      <a:noFill/>
                    </a:lnT>
                    <a:lnB>
                      <a:noFill/>
                    </a:lnB>
                  </a:tcPr>
                </a:tc>
              </a:tr>
              <a:tr h="475710">
                <a:tc>
                  <a:txBody>
                    <a:bodyPr/>
                    <a:lstStyle/>
                    <a:p>
                      <a:r>
                        <a:rPr lang="en-US" sz="1100"/>
                        <a:t>Bovine plasma</a:t>
                      </a:r>
                    </a:p>
                  </a:txBody>
                  <a:tcPr marL="54530" marR="54530" marT="27268" marB="27268" anchor="ctr">
                    <a:lnL>
                      <a:noFill/>
                    </a:lnL>
                    <a:lnR>
                      <a:noFill/>
                    </a:lnR>
                    <a:lnT>
                      <a:noFill/>
                    </a:lnT>
                    <a:lnB>
                      <a:noFill/>
                    </a:lnB>
                  </a:tcPr>
                </a:tc>
                <a:tc>
                  <a:txBody>
                    <a:bodyPr/>
                    <a:lstStyle/>
                    <a:p>
                      <a:r>
                        <a:rPr lang="en-US" sz="1100"/>
                        <a:t>Egg white replacer</a:t>
                      </a:r>
                    </a:p>
                  </a:txBody>
                  <a:tcPr marL="54530" marR="54530" marT="27268" marB="27268" anchor="ctr">
                    <a:lnL>
                      <a:noFill/>
                    </a:lnL>
                    <a:lnR>
                      <a:noFill/>
                    </a:lnR>
                    <a:lnT>
                      <a:noFill/>
                    </a:lnT>
                    <a:lnB>
                      <a:noFill/>
                    </a:lnB>
                  </a:tcPr>
                </a:tc>
                <a:tc>
                  <a:txBody>
                    <a:bodyPr/>
                    <a:lstStyle/>
                    <a:p>
                      <a:r>
                        <a:rPr lang="en-US" sz="1100"/>
                        <a:t>Cakes</a:t>
                      </a:r>
                    </a:p>
                  </a:txBody>
                  <a:tcPr marL="54530" marR="54530" marT="27268" marB="27268" anchor="ctr">
                    <a:lnL>
                      <a:noFill/>
                    </a:lnL>
                    <a:lnR>
                      <a:noFill/>
                    </a:lnR>
                    <a:lnT>
                      <a:noFill/>
                    </a:lnT>
                    <a:lnB>
                      <a:noFill/>
                    </a:lnB>
                  </a:tcPr>
                </a:tc>
                <a:tc>
                  <a:txBody>
                    <a:bodyPr/>
                    <a:lstStyle/>
                    <a:p>
                      <a:r>
                        <a:rPr lang="en-US" sz="1100"/>
                        <a:t>Lee and others 1991</a:t>
                      </a:r>
                    </a:p>
                  </a:txBody>
                  <a:tcPr marL="54530" marR="54530" marT="27268" marB="27268" anchor="ctr">
                    <a:lnL>
                      <a:noFill/>
                    </a:lnL>
                    <a:lnR>
                      <a:noFill/>
                    </a:lnR>
                    <a:lnT>
                      <a:noFill/>
                    </a:lnT>
                    <a:lnB>
                      <a:noFill/>
                    </a:lnB>
                  </a:tcPr>
                </a:tc>
              </a:tr>
              <a:tr h="475710">
                <a:tc>
                  <a:txBody>
                    <a:bodyPr/>
                    <a:lstStyle/>
                    <a:p>
                      <a:r>
                        <a:rPr lang="en-US" sz="1100"/>
                        <a:t> </a:t>
                      </a:r>
                    </a:p>
                  </a:txBody>
                  <a:tcPr marL="54530" marR="54530" marT="27268" marB="27268" anchor="ctr">
                    <a:lnL>
                      <a:noFill/>
                    </a:lnL>
                    <a:lnR>
                      <a:noFill/>
                    </a:lnR>
                    <a:lnT>
                      <a:noFill/>
                    </a:lnT>
                    <a:lnB>
                      <a:noFill/>
                    </a:lnB>
                  </a:tcPr>
                </a:tc>
                <a:tc>
                  <a:txBody>
                    <a:bodyPr/>
                    <a:lstStyle/>
                    <a:p>
                      <a:r>
                        <a:rPr lang="en-US" sz="1100"/>
                        <a:t> </a:t>
                      </a:r>
                    </a:p>
                  </a:txBody>
                  <a:tcPr marL="54530" marR="54530" marT="27268" marB="27268" anchor="ctr">
                    <a:lnL>
                      <a:noFill/>
                    </a:lnL>
                    <a:lnR>
                      <a:noFill/>
                    </a:lnR>
                    <a:lnT>
                      <a:noFill/>
                    </a:lnT>
                    <a:lnB>
                      <a:noFill/>
                    </a:lnB>
                  </a:tcPr>
                </a:tc>
                <a:tc>
                  <a:txBody>
                    <a:bodyPr/>
                    <a:lstStyle/>
                    <a:p>
                      <a:r>
                        <a:rPr lang="en-US" sz="1100"/>
                        <a:t> </a:t>
                      </a:r>
                    </a:p>
                  </a:txBody>
                  <a:tcPr marL="54530" marR="54530" marT="27268" marB="27268" anchor="ctr">
                    <a:lnL>
                      <a:noFill/>
                    </a:lnL>
                    <a:lnR>
                      <a:noFill/>
                    </a:lnR>
                    <a:lnT>
                      <a:noFill/>
                    </a:lnT>
                    <a:lnB>
                      <a:noFill/>
                    </a:lnB>
                  </a:tcPr>
                </a:tc>
                <a:tc>
                  <a:txBody>
                    <a:bodyPr/>
                    <a:lstStyle/>
                    <a:p>
                      <a:r>
                        <a:rPr lang="en-US" sz="1100"/>
                        <a:t>Myhara and Kruger </a:t>
                      </a:r>
                      <a:r>
                        <a:rPr lang="en-US" sz="1100">
                          <a:hlinkClick r:id=""/>
                        </a:rPr>
                        <a:t>1998</a:t>
                      </a:r>
                      <a:endParaRPr lang="en-US" sz="1100"/>
                    </a:p>
                  </a:txBody>
                  <a:tcPr marL="54530" marR="54530" marT="27268" marB="27268" anchor="ctr">
                    <a:lnL>
                      <a:noFill/>
                    </a:lnL>
                    <a:lnR>
                      <a:noFill/>
                    </a:lnR>
                    <a:lnT>
                      <a:noFill/>
                    </a:lnT>
                    <a:lnB>
                      <a:noFill/>
                    </a:lnB>
                  </a:tcPr>
                </a:tc>
              </a:tr>
              <a:tr h="475710">
                <a:tc>
                  <a:txBody>
                    <a:bodyPr/>
                    <a:lstStyle/>
                    <a:p>
                      <a:r>
                        <a:rPr lang="en-US" sz="1100"/>
                        <a:t>Processed bovine plasma</a:t>
                      </a:r>
                    </a:p>
                  </a:txBody>
                  <a:tcPr marL="54530" marR="54530" marT="27268" marB="27268" anchor="ctr">
                    <a:lnL>
                      <a:noFill/>
                    </a:lnL>
                    <a:lnR>
                      <a:noFill/>
                    </a:lnR>
                    <a:lnT>
                      <a:noFill/>
                    </a:lnT>
                    <a:lnB>
                      <a:noFill/>
                    </a:lnB>
                  </a:tcPr>
                </a:tc>
                <a:tc>
                  <a:txBody>
                    <a:bodyPr/>
                    <a:lstStyle/>
                    <a:p>
                      <a:r>
                        <a:rPr lang="en-US" sz="1100"/>
                        <a:t>Emulsifier, Stabilizer</a:t>
                      </a:r>
                    </a:p>
                  </a:txBody>
                  <a:tcPr marL="54530" marR="54530" marT="27268" marB="27268" anchor="ctr">
                    <a:lnL>
                      <a:noFill/>
                    </a:lnL>
                    <a:lnR>
                      <a:noFill/>
                    </a:lnR>
                    <a:lnT>
                      <a:noFill/>
                    </a:lnT>
                    <a:lnB>
                      <a:noFill/>
                    </a:lnB>
                  </a:tcPr>
                </a:tc>
                <a:tc>
                  <a:txBody>
                    <a:bodyPr/>
                    <a:lstStyle/>
                    <a:p>
                      <a:r>
                        <a:rPr lang="en-US" sz="1100"/>
                        <a:t>Minced meats</a:t>
                      </a:r>
                    </a:p>
                  </a:txBody>
                  <a:tcPr marL="54530" marR="54530" marT="27268" marB="27268" anchor="ctr">
                    <a:lnL>
                      <a:noFill/>
                    </a:lnL>
                    <a:lnR>
                      <a:noFill/>
                    </a:lnR>
                    <a:lnT>
                      <a:noFill/>
                    </a:lnT>
                    <a:lnB>
                      <a:noFill/>
                    </a:lnB>
                  </a:tcPr>
                </a:tc>
                <a:tc>
                  <a:txBody>
                    <a:bodyPr/>
                    <a:lstStyle/>
                    <a:p>
                      <a:r>
                        <a:rPr lang="en-US" sz="1100" dirty="0" err="1"/>
                        <a:t>Furlán</a:t>
                      </a:r>
                      <a:r>
                        <a:rPr lang="en-US" sz="1100" dirty="0"/>
                        <a:t> and others 2010</a:t>
                      </a:r>
                    </a:p>
                  </a:txBody>
                  <a:tcPr marL="54530" marR="54530" marT="27268" marB="27268" anchor="ctr">
                    <a:lnL>
                      <a:noFill/>
                    </a:lnL>
                    <a:lnR>
                      <a:noFill/>
                    </a:lnR>
                    <a:lnT>
                      <a:noFill/>
                    </a:lnT>
                    <a:lnB>
                      <a:noFill/>
                    </a:lnB>
                  </a:tcPr>
                </a:tc>
              </a:tr>
            </a:tbl>
          </a:graphicData>
        </a:graphic>
      </p:graphicFrame>
      <p:sp>
        <p:nvSpPr>
          <p:cNvPr id="101423" name="Rectangle 1"/>
          <p:cNvSpPr>
            <a:spLocks noChangeArrowheads="1"/>
          </p:cNvSpPr>
          <p:nvPr/>
        </p:nvSpPr>
        <p:spPr bwMode="auto">
          <a:xfrm>
            <a:off x="381000" y="206375"/>
            <a:ext cx="3038475" cy="261938"/>
          </a:xfrm>
          <a:prstGeom prst="rect">
            <a:avLst/>
          </a:prstGeom>
          <a:noFill/>
          <a:ln w="9525">
            <a:noFill/>
            <a:miter lim="800000"/>
            <a:headEnd/>
            <a:tailEnd/>
          </a:ln>
          <a:effectLst/>
        </p:spPr>
        <p:txBody>
          <a:bodyPr wrap="none" anchor="ctr">
            <a:spAutoFit/>
          </a:bodyPr>
          <a:lstStyle/>
          <a:p>
            <a:r>
              <a:rPr lang="en-US" sz="1100">
                <a:latin typeface="Times New Roman" pitchFamily="18" charset="0"/>
                <a:cs typeface="Times New Roman" pitchFamily="18" charset="0"/>
              </a:rPr>
              <a:t>Examples of animal blood use in food applications</a:t>
            </a:r>
          </a:p>
        </p:txBody>
      </p:sp>
      <p:sp>
        <p:nvSpPr>
          <p:cNvPr id="101424" name="Rectangle 5"/>
          <p:cNvSpPr>
            <a:spLocks noChangeArrowheads="1"/>
          </p:cNvSpPr>
          <p:nvPr/>
        </p:nvSpPr>
        <p:spPr bwMode="auto">
          <a:xfrm>
            <a:off x="0" y="6505575"/>
            <a:ext cx="8229600" cy="276225"/>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http://onlinelibrary.wiley.com/doi/10.1111/1541-4337.12013/full</a:t>
            </a:r>
          </a:p>
        </p:txBody>
      </p:sp>
      <p:sp>
        <p:nvSpPr>
          <p:cNvPr id="101425" name="Rectangle 6"/>
          <p:cNvSpPr>
            <a:spLocks noChangeArrowheads="1"/>
          </p:cNvSpPr>
          <p:nvPr/>
        </p:nvSpPr>
        <p:spPr bwMode="auto">
          <a:xfrm>
            <a:off x="3505200" y="0"/>
            <a:ext cx="5622925" cy="461963"/>
          </a:xfrm>
          <a:prstGeom prst="rect">
            <a:avLst/>
          </a:prstGeom>
          <a:solidFill>
            <a:srgbClr val="00B050"/>
          </a:solidFill>
          <a:ln w="9525">
            <a:noFill/>
            <a:miter lim="800000"/>
            <a:headEnd/>
            <a:tailEnd/>
          </a:ln>
        </p:spPr>
        <p:txBody>
          <a:bodyPr wrap="none">
            <a:spAutoFit/>
          </a:bodyPr>
          <a:lstStyle/>
          <a:p>
            <a:r>
              <a:rPr lang="ar-KW" sz="2400" b="1">
                <a:solidFill>
                  <a:schemeClr val="bg1"/>
                </a:solidFill>
                <a:latin typeface="Simplified Arabic" pitchFamily="18" charset="-78"/>
                <a:cs typeface="Simplified Arabic" pitchFamily="18" charset="-78"/>
              </a:rPr>
              <a:t>أمثلة على استخدام دم الحيوانات في الصناعات الغذائية</a:t>
            </a:r>
            <a:endParaRPr lang="en-US" sz="2400" b="1">
              <a:solidFill>
                <a:schemeClr val="bg1"/>
              </a:solidFill>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ChangeArrowheads="1"/>
          </p:cNvSpPr>
          <p:nvPr/>
        </p:nvSpPr>
        <p:spPr bwMode="auto">
          <a:xfrm>
            <a:off x="304800" y="127000"/>
            <a:ext cx="8229600" cy="646113"/>
          </a:xfrm>
          <a:prstGeom prst="rect">
            <a:avLst/>
          </a:prstGeom>
          <a:noFill/>
          <a:ln w="9525">
            <a:noFill/>
            <a:miter lim="800000"/>
            <a:headEnd/>
            <a:tailEnd/>
          </a:ln>
        </p:spPr>
        <p:txBody>
          <a:bodyPr>
            <a:spAutoFit/>
          </a:bodyPr>
          <a:lstStyle/>
          <a:p>
            <a:pPr algn="ctr" rtl="1"/>
            <a:r>
              <a:rPr lang="ar-KW" sz="3600" b="1">
                <a:solidFill>
                  <a:srgbClr val="FF0000"/>
                </a:solidFill>
                <a:latin typeface="Simplified Arabic" pitchFamily="18" charset="-78"/>
                <a:cs typeface="Simplified Arabic" pitchFamily="18" charset="-78"/>
              </a:rPr>
              <a:t>الخمر والخل</a:t>
            </a:r>
          </a:p>
        </p:txBody>
      </p:sp>
      <p:grpSp>
        <p:nvGrpSpPr>
          <p:cNvPr id="2" name="Group 3"/>
          <p:cNvGrpSpPr>
            <a:grpSpLocks/>
          </p:cNvGrpSpPr>
          <p:nvPr/>
        </p:nvGrpSpPr>
        <p:grpSpPr bwMode="auto">
          <a:xfrm>
            <a:off x="647700" y="1247775"/>
            <a:ext cx="8191500" cy="1571625"/>
            <a:chOff x="648074" y="1247775"/>
            <a:chExt cx="8191126" cy="1571625"/>
          </a:xfrm>
        </p:grpSpPr>
        <p:sp>
          <p:nvSpPr>
            <p:cNvPr id="102414" name="Rectangle 4"/>
            <p:cNvSpPr>
              <a:spLocks noChangeArrowheads="1"/>
            </p:cNvSpPr>
            <p:nvPr/>
          </p:nvSpPr>
          <p:spPr bwMode="auto">
            <a:xfrm>
              <a:off x="3505444" y="1295400"/>
              <a:ext cx="5333756" cy="1200329"/>
            </a:xfrm>
            <a:prstGeom prst="rect">
              <a:avLst/>
            </a:prstGeom>
            <a:noFill/>
            <a:ln w="9525">
              <a:noFill/>
              <a:miter lim="800000"/>
              <a:headEnd/>
              <a:tailEnd/>
            </a:ln>
          </p:spPr>
          <p:txBody>
            <a:bodyPr>
              <a:spAutoFit/>
            </a:bodyPr>
            <a:lstStyle/>
            <a:p>
              <a:pPr algn="just" rtl="1">
                <a:lnSpc>
                  <a:spcPct val="150000"/>
                </a:lnSpc>
              </a:pPr>
              <a:r>
                <a:rPr lang="ar-KW" sz="2400" b="1">
                  <a:latin typeface="Simplified Arabic" pitchFamily="18" charset="-78"/>
                  <a:cs typeface="Simplified Arabic" pitchFamily="18" charset="-78"/>
                </a:rPr>
                <a:t>التركيب الكيميائي للمادة المسكرة في الخمر هي الكحول </a:t>
              </a:r>
              <a:r>
                <a:rPr lang="en-US" sz="1600">
                  <a:latin typeface="Simplified Arabic" pitchFamily="18" charset="-78"/>
                  <a:cs typeface="Simplified Arabic" pitchFamily="18" charset="-78"/>
                </a:rPr>
                <a:t>alcohol</a:t>
              </a:r>
              <a:r>
                <a:rPr lang="en-US" sz="2400" b="1">
                  <a:latin typeface="Simplified Arabic" pitchFamily="18" charset="-78"/>
                  <a:cs typeface="Simplified Arabic" pitchFamily="18" charset="-78"/>
                </a:rPr>
                <a:t> </a:t>
              </a:r>
              <a:r>
                <a:rPr lang="ar-KW" sz="2400" b="1">
                  <a:latin typeface="Simplified Arabic" pitchFamily="18" charset="-78"/>
                  <a:cs typeface="Simplified Arabic" pitchFamily="18" charset="-78"/>
                </a:rPr>
                <a:t> أو الإيثانول </a:t>
              </a:r>
              <a:r>
                <a:rPr lang="en-US" sz="1600">
                  <a:latin typeface="Simplified Arabic" pitchFamily="18" charset="-78"/>
                  <a:cs typeface="Simplified Arabic" pitchFamily="18" charset="-78"/>
                </a:rPr>
                <a:t>ethanol</a:t>
              </a:r>
              <a:r>
                <a:rPr lang="ar-KW" sz="1600">
                  <a:latin typeface="Simplified Arabic" pitchFamily="18" charset="-78"/>
                  <a:cs typeface="Simplified Arabic" pitchFamily="18" charset="-78"/>
                </a:rPr>
                <a:t>:</a:t>
              </a:r>
            </a:p>
          </p:txBody>
        </p:sp>
        <p:pic>
          <p:nvPicPr>
            <p:cNvPr id="102415" name="Picture 5"/>
            <p:cNvPicPr>
              <a:picLocks noChangeAspect="1" noChangeArrowheads="1"/>
            </p:cNvPicPr>
            <p:nvPr/>
          </p:nvPicPr>
          <p:blipFill>
            <a:blip r:embed="rId2"/>
            <a:srcRect/>
            <a:stretch>
              <a:fillRect/>
            </a:stretch>
          </p:blipFill>
          <p:spPr bwMode="auto">
            <a:xfrm>
              <a:off x="648074" y="1247775"/>
              <a:ext cx="2628526" cy="1571625"/>
            </a:xfrm>
            <a:prstGeom prst="rect">
              <a:avLst/>
            </a:prstGeom>
            <a:noFill/>
            <a:ln w="9525">
              <a:noFill/>
              <a:miter lim="800000"/>
              <a:headEnd/>
              <a:tailEnd/>
            </a:ln>
            <a:effectLst/>
          </p:spPr>
        </p:pic>
      </p:grpSp>
      <p:sp>
        <p:nvSpPr>
          <p:cNvPr id="15" name="Rectangle 14"/>
          <p:cNvSpPr>
            <a:spLocks noChangeArrowheads="1"/>
          </p:cNvSpPr>
          <p:nvPr/>
        </p:nvSpPr>
        <p:spPr bwMode="auto">
          <a:xfrm>
            <a:off x="304800" y="2819400"/>
            <a:ext cx="8534400" cy="1154113"/>
          </a:xfrm>
          <a:prstGeom prst="rect">
            <a:avLst/>
          </a:prstGeom>
          <a:noFill/>
          <a:ln w="9525">
            <a:noFill/>
            <a:miter lim="800000"/>
            <a:headEnd/>
            <a:tailEnd/>
          </a:ln>
        </p:spPr>
        <p:txBody>
          <a:bodyPr>
            <a:spAutoFit/>
          </a:bodyPr>
          <a:lstStyle/>
          <a:p>
            <a:pPr algn="just" rtl="1">
              <a:lnSpc>
                <a:spcPct val="150000"/>
              </a:lnSpc>
            </a:pPr>
            <a:r>
              <a:rPr lang="ar-KW" sz="2400" b="1">
                <a:latin typeface="Simplified Arabic" pitchFamily="18" charset="-78"/>
                <a:cs typeface="Simplified Arabic" pitchFamily="18" charset="-78"/>
              </a:rPr>
              <a:t>الخل هو حمض الخليك المخفف، الذي ينتج غالبا عن طريق التخمير والأكسدة اللاحقة للايثانول.</a:t>
            </a:r>
            <a:endParaRPr lang="en-US" sz="2400" b="1">
              <a:latin typeface="Simplified Arabic" pitchFamily="18" charset="-78"/>
              <a:cs typeface="Simplified Arabic" pitchFamily="18" charset="-78"/>
            </a:endParaRPr>
          </a:p>
        </p:txBody>
      </p:sp>
      <p:grpSp>
        <p:nvGrpSpPr>
          <p:cNvPr id="3" name="Group 1"/>
          <p:cNvGrpSpPr>
            <a:grpSpLocks/>
          </p:cNvGrpSpPr>
          <p:nvPr/>
        </p:nvGrpSpPr>
        <p:grpSpPr bwMode="auto">
          <a:xfrm>
            <a:off x="533400" y="4057650"/>
            <a:ext cx="8305800" cy="2647950"/>
            <a:chOff x="533400" y="4057471"/>
            <a:chExt cx="8305800" cy="2648129"/>
          </a:xfrm>
        </p:grpSpPr>
        <p:grpSp>
          <p:nvGrpSpPr>
            <p:cNvPr id="4" name="Group 11"/>
            <p:cNvGrpSpPr>
              <a:grpSpLocks/>
            </p:cNvGrpSpPr>
            <p:nvPr/>
          </p:nvGrpSpPr>
          <p:grpSpPr bwMode="auto">
            <a:xfrm>
              <a:off x="533400" y="4057471"/>
              <a:ext cx="8305800" cy="2648129"/>
              <a:chOff x="533400" y="4057471"/>
              <a:chExt cx="8305800" cy="2648129"/>
            </a:xfrm>
          </p:grpSpPr>
          <p:pic>
            <p:nvPicPr>
              <p:cNvPr id="102408" name="Picture 4"/>
              <p:cNvPicPr>
                <a:picLocks noChangeAspect="1" noChangeArrowheads="1"/>
              </p:cNvPicPr>
              <p:nvPr/>
            </p:nvPicPr>
            <p:blipFill>
              <a:blip r:embed="rId3"/>
              <a:srcRect/>
              <a:stretch>
                <a:fillRect/>
              </a:stretch>
            </p:blipFill>
            <p:spPr bwMode="auto">
              <a:xfrm>
                <a:off x="533400" y="4495800"/>
                <a:ext cx="2209800" cy="2209800"/>
              </a:xfrm>
              <a:prstGeom prst="rect">
                <a:avLst/>
              </a:prstGeom>
              <a:noFill/>
              <a:ln w="9525">
                <a:noFill/>
                <a:miter lim="800000"/>
                <a:headEnd/>
                <a:tailEnd/>
              </a:ln>
              <a:effectLst/>
            </p:spPr>
          </p:pic>
          <p:grpSp>
            <p:nvGrpSpPr>
              <p:cNvPr id="5" name="Group 10"/>
              <p:cNvGrpSpPr>
                <a:grpSpLocks/>
              </p:cNvGrpSpPr>
              <p:nvPr/>
            </p:nvGrpSpPr>
            <p:grpSpPr bwMode="auto">
              <a:xfrm>
                <a:off x="648074" y="4057471"/>
                <a:ext cx="8191126" cy="2648129"/>
                <a:chOff x="648074" y="4057471"/>
                <a:chExt cx="8191126" cy="2648129"/>
              </a:xfrm>
            </p:grpSpPr>
            <p:grpSp>
              <p:nvGrpSpPr>
                <p:cNvPr id="6" name="Group 9"/>
                <p:cNvGrpSpPr>
                  <a:grpSpLocks/>
                </p:cNvGrpSpPr>
                <p:nvPr/>
              </p:nvGrpSpPr>
              <p:grpSpPr bwMode="auto">
                <a:xfrm>
                  <a:off x="990600" y="5246951"/>
                  <a:ext cx="6019801" cy="1458649"/>
                  <a:chOff x="990600" y="5246951"/>
                  <a:chExt cx="6019801" cy="1458649"/>
                </a:xfrm>
              </p:grpSpPr>
              <p:pic>
                <p:nvPicPr>
                  <p:cNvPr id="102412" name="Picture 6"/>
                  <p:cNvPicPr>
                    <a:picLocks noChangeAspect="1" noChangeArrowheads="1"/>
                  </p:cNvPicPr>
                  <p:nvPr/>
                </p:nvPicPr>
                <p:blipFill>
                  <a:blip r:embed="rId4"/>
                  <a:srcRect/>
                  <a:stretch>
                    <a:fillRect/>
                  </a:stretch>
                </p:blipFill>
                <p:spPr bwMode="auto">
                  <a:xfrm>
                    <a:off x="5867401" y="5246951"/>
                    <a:ext cx="1143000" cy="1458649"/>
                  </a:xfrm>
                  <a:prstGeom prst="rect">
                    <a:avLst/>
                  </a:prstGeom>
                  <a:noFill/>
                  <a:ln w="9525">
                    <a:noFill/>
                    <a:miter lim="800000"/>
                    <a:headEnd/>
                    <a:tailEnd/>
                  </a:ln>
                  <a:effectLst/>
                </p:spPr>
              </p:pic>
              <p:sp>
                <p:nvSpPr>
                  <p:cNvPr id="102413" name="Rectangle 13"/>
                  <p:cNvSpPr>
                    <a:spLocks noChangeArrowheads="1"/>
                  </p:cNvSpPr>
                  <p:nvPr/>
                </p:nvSpPr>
                <p:spPr bwMode="auto">
                  <a:xfrm>
                    <a:off x="990600" y="5264227"/>
                    <a:ext cx="4800600" cy="600164"/>
                  </a:xfrm>
                  <a:prstGeom prst="rect">
                    <a:avLst/>
                  </a:prstGeom>
                  <a:noFill/>
                  <a:ln w="9525">
                    <a:noFill/>
                    <a:miter lim="800000"/>
                    <a:headEnd/>
                    <a:tailEnd/>
                  </a:ln>
                </p:spPr>
                <p:txBody>
                  <a:bodyPr>
                    <a:spAutoFit/>
                  </a:bodyPr>
                  <a:lstStyle/>
                  <a:p>
                    <a:pPr algn="just" rtl="1">
                      <a:lnSpc>
                        <a:spcPct val="150000"/>
                      </a:lnSpc>
                    </a:pPr>
                    <a:r>
                      <a:rPr lang="ar-KW" sz="2400" b="1">
                        <a:latin typeface="Simplified Arabic" pitchFamily="18" charset="-78"/>
                        <a:cs typeface="Simplified Arabic" pitchFamily="18" charset="-78"/>
                      </a:rPr>
                      <a:t>حمض الخليك في حالته الصلبة</a:t>
                    </a:r>
                    <a:endParaRPr lang="ar-KW" sz="1600">
                      <a:latin typeface="Simplified Arabic" pitchFamily="18" charset="-78"/>
                      <a:cs typeface="Simplified Arabic" pitchFamily="18" charset="-78"/>
                    </a:endParaRPr>
                  </a:p>
                </p:txBody>
              </p:sp>
            </p:grpSp>
            <p:sp>
              <p:nvSpPr>
                <p:cNvPr id="102411" name="Rectangle 18"/>
                <p:cNvSpPr>
                  <a:spLocks noChangeArrowheads="1"/>
                </p:cNvSpPr>
                <p:nvPr/>
              </p:nvSpPr>
              <p:spPr bwMode="auto">
                <a:xfrm>
                  <a:off x="648074" y="4057471"/>
                  <a:ext cx="8191126" cy="1154162"/>
                </a:xfrm>
                <a:prstGeom prst="rect">
                  <a:avLst/>
                </a:prstGeom>
                <a:noFill/>
                <a:ln w="9525">
                  <a:noFill/>
                  <a:miter lim="800000"/>
                  <a:headEnd/>
                  <a:tailEnd/>
                </a:ln>
              </p:spPr>
              <p:txBody>
                <a:bodyPr>
                  <a:spAutoFit/>
                </a:bodyPr>
                <a:lstStyle/>
                <a:p>
                  <a:pPr algn="just" rtl="1">
                    <a:lnSpc>
                      <a:spcPct val="150000"/>
                    </a:lnSpc>
                  </a:pPr>
                  <a:r>
                    <a:rPr lang="ar-KW" sz="2400" b="1">
                      <a:latin typeface="Simplified Arabic" pitchFamily="18" charset="-78"/>
                      <a:cs typeface="Simplified Arabic" pitchFamily="18" charset="-78"/>
                    </a:rPr>
                    <a:t>التركيب الكيميائي للمادة المتحولة في الخل من الكحول أو الإيثانول إلى حمض الخليك </a:t>
                  </a:r>
                  <a:r>
                    <a:rPr lang="en-US" sz="1600">
                      <a:latin typeface="Simplified Arabic" pitchFamily="18" charset="-78"/>
                      <a:cs typeface="Simplified Arabic" pitchFamily="18" charset="-78"/>
                    </a:rPr>
                    <a:t>acetic acid</a:t>
                  </a:r>
                  <a:r>
                    <a:rPr lang="ar-KW" sz="1600">
                      <a:latin typeface="Simplified Arabic" pitchFamily="18" charset="-78"/>
                      <a:cs typeface="Simplified Arabic" pitchFamily="18" charset="-78"/>
                    </a:rPr>
                    <a:t>:</a:t>
                  </a:r>
                </a:p>
              </p:txBody>
            </p:sp>
          </p:grpSp>
        </p:grpSp>
        <p:sp>
          <p:nvSpPr>
            <p:cNvPr id="102407" name="Rectangle 15"/>
            <p:cNvSpPr>
              <a:spLocks noChangeArrowheads="1"/>
            </p:cNvSpPr>
            <p:nvPr/>
          </p:nvSpPr>
          <p:spPr bwMode="auto">
            <a:xfrm>
              <a:off x="648074" y="6105436"/>
              <a:ext cx="1752600" cy="600164"/>
            </a:xfrm>
            <a:prstGeom prst="rect">
              <a:avLst/>
            </a:prstGeom>
            <a:noFill/>
            <a:ln w="9525">
              <a:noFill/>
              <a:miter lim="800000"/>
              <a:headEnd/>
              <a:tailEnd/>
            </a:ln>
          </p:spPr>
          <p:txBody>
            <a:bodyPr>
              <a:spAutoFit/>
            </a:bodyPr>
            <a:lstStyle/>
            <a:p>
              <a:pPr algn="ctr" rtl="1">
                <a:lnSpc>
                  <a:spcPct val="150000"/>
                </a:lnSpc>
              </a:pPr>
              <a:r>
                <a:rPr lang="en-US" sz="2400" b="1">
                  <a:latin typeface="Simplified Arabic" pitchFamily="18" charset="-78"/>
                  <a:cs typeface="Simplified Arabic" pitchFamily="18" charset="-78"/>
                </a:rPr>
                <a:t>CH</a:t>
              </a:r>
              <a:r>
                <a:rPr lang="en-US" sz="2400" b="1" baseline="-25000">
                  <a:latin typeface="Simplified Arabic" pitchFamily="18" charset="-78"/>
                  <a:cs typeface="Simplified Arabic" pitchFamily="18" charset="-78"/>
                </a:rPr>
                <a:t>3</a:t>
              </a:r>
              <a:r>
                <a:rPr lang="en-US" sz="2400" b="1">
                  <a:latin typeface="Simplified Arabic" pitchFamily="18" charset="-78"/>
                  <a:cs typeface="Simplified Arabic" pitchFamily="18" charset="-78"/>
                </a:rPr>
                <a:t>COOH</a:t>
              </a:r>
              <a:endParaRPr lang="ar-KW" sz="2400" b="1">
                <a:latin typeface="Simplified Arabic" pitchFamily="18" charset="-78"/>
                <a:cs typeface="Simplified Arabic" pitchFamily="18"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ChangeArrowheads="1"/>
          </p:cNvSpPr>
          <p:nvPr/>
        </p:nvSpPr>
        <p:spPr bwMode="auto">
          <a:xfrm>
            <a:off x="228600" y="152400"/>
            <a:ext cx="8610600" cy="2954338"/>
          </a:xfrm>
          <a:prstGeom prst="rect">
            <a:avLst/>
          </a:prstGeom>
          <a:noFill/>
          <a:ln w="9525">
            <a:noFill/>
            <a:miter lim="800000"/>
            <a:headEnd/>
            <a:tailEnd/>
          </a:ln>
        </p:spPr>
        <p:txBody>
          <a:bodyPr>
            <a:spAutoFit/>
          </a:bodyPr>
          <a:lstStyle/>
          <a:p>
            <a:pPr algn="just" rtl="1">
              <a:lnSpc>
                <a:spcPct val="200000"/>
              </a:lnSpc>
            </a:pPr>
            <a:r>
              <a:rPr lang="ar-KW" sz="2400">
                <a:latin typeface="Simplified Arabic" pitchFamily="18" charset="-78"/>
                <a:cs typeface="Simplified Arabic" pitchFamily="18" charset="-78"/>
              </a:rPr>
              <a:t>س: هل يمكن أن ينظر إلى المكون الرئيسي للخل على أنه وحدة جديدة لا تنتمي إلى المكون الأصلي الذي تكون منه وهو الإيثانول في الخمر، ويختلف عنه في تركيبه الكيميائي وخواصه الكيميائية والطبيعية ويحمل اسم جديد بعد تحوله؟ وبمعنى آخر هل عين الإيثانول مازال موجوداً في الخل بعد عملية التحول أو التدهور؟</a:t>
            </a:r>
          </a:p>
        </p:txBody>
      </p:sp>
      <p:sp>
        <p:nvSpPr>
          <p:cNvPr id="3" name="Rectangle 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9"/>
          <p:cNvSpPr>
            <a:spLocks noChangeArrowheads="1"/>
          </p:cNvSpPr>
          <p:nvPr/>
        </p:nvSpPr>
        <p:spPr bwMode="auto">
          <a:xfrm>
            <a:off x="381000" y="304800"/>
            <a:ext cx="8458200" cy="3140075"/>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rtl="1">
              <a:lnSpc>
                <a:spcPct val="150000"/>
              </a:lnSpc>
              <a:defRPr/>
            </a:pPr>
            <a:r>
              <a:rPr lang="ar-KW" sz="2200" dirty="0">
                <a:latin typeface="Simplified Arabic" pitchFamily="18" charset="-78"/>
                <a:cs typeface="Simplified Arabic" pitchFamily="18" charset="-78"/>
              </a:rPr>
              <a:t>ج: يختلف حمض الخليك في الخل في التركيب والإسم والصفات عن الإيثانول في الكحول، فحمض الخليك يحتوي على المجموعة الحمضية الكاربوكسيل</a:t>
            </a:r>
            <a:r>
              <a:rPr lang="en-US" sz="2200" dirty="0">
                <a:latin typeface="Simplified Arabic" pitchFamily="18" charset="-78"/>
                <a:cs typeface="Simplified Arabic" pitchFamily="18" charset="-78"/>
              </a:rPr>
              <a:t>COOH </a:t>
            </a:r>
            <a:r>
              <a:rPr lang="ar-KW" sz="2200" dirty="0">
                <a:latin typeface="Simplified Arabic" pitchFamily="18" charset="-78"/>
                <a:cs typeface="Simplified Arabic" pitchFamily="18" charset="-78"/>
              </a:rPr>
              <a:t>- وهي غير موجودة في الإيثانول الذي يحتوي على مجموعه الكحول الهيدروكسيل </a:t>
            </a:r>
            <a:r>
              <a:rPr lang="en-US" sz="2200" dirty="0">
                <a:latin typeface="Simplified Arabic" pitchFamily="18" charset="-78"/>
                <a:cs typeface="Simplified Arabic" pitchFamily="18" charset="-78"/>
              </a:rPr>
              <a:t>-OH</a:t>
            </a:r>
            <a:r>
              <a:rPr lang="ar-KW" sz="2200" dirty="0">
                <a:latin typeface="Simplified Arabic" pitchFamily="18" charset="-78"/>
                <a:cs typeface="Simplified Arabic" pitchFamily="18" charset="-78"/>
              </a:rPr>
              <a:t>.</a:t>
            </a:r>
            <a:r>
              <a:rPr lang="en-US" sz="2200" dirty="0">
                <a:latin typeface="Simplified Arabic" pitchFamily="18" charset="-78"/>
                <a:cs typeface="Simplified Arabic" pitchFamily="18" charset="-78"/>
              </a:rPr>
              <a:t> </a:t>
            </a:r>
            <a:r>
              <a:rPr lang="ar-KW" sz="2200" dirty="0">
                <a:latin typeface="Simplified Arabic" pitchFamily="18" charset="-78"/>
                <a:cs typeface="Simplified Arabic" pitchFamily="18" charset="-78"/>
              </a:rPr>
              <a:t> </a:t>
            </a:r>
          </a:p>
          <a:p>
            <a:pPr marL="342900" indent="-342900" algn="just" rtl="1">
              <a:lnSpc>
                <a:spcPct val="150000"/>
              </a:lnSpc>
              <a:buFont typeface="Courier New" pitchFamily="49" charset="0"/>
              <a:buChar char="o"/>
              <a:defRPr/>
            </a:pPr>
            <a:r>
              <a:rPr lang="ar-KW" sz="2200" dirty="0">
                <a:latin typeface="Simplified Arabic" pitchFamily="18" charset="-78"/>
                <a:cs typeface="Simplified Arabic" pitchFamily="18" charset="-78"/>
              </a:rPr>
              <a:t>كما يحتوي حمض الخليك على مجموعة ميثيلية واحدة </a:t>
            </a:r>
            <a:r>
              <a:rPr lang="en-US" sz="2200" dirty="0">
                <a:latin typeface="Simplified Arabic" pitchFamily="18" charset="-78"/>
                <a:cs typeface="Simplified Arabic" pitchFamily="18" charset="-78"/>
              </a:rPr>
              <a:t>CH</a:t>
            </a:r>
            <a:r>
              <a:rPr lang="en-US" sz="2200" baseline="-25000" dirty="0">
                <a:latin typeface="Simplified Arabic" pitchFamily="18" charset="-78"/>
                <a:cs typeface="Simplified Arabic" pitchFamily="18" charset="-78"/>
              </a:rPr>
              <a:t>3</a:t>
            </a:r>
            <a:r>
              <a:rPr lang="ar-KW" sz="2200" dirty="0">
                <a:latin typeface="Simplified Arabic" pitchFamily="18" charset="-78"/>
                <a:cs typeface="Simplified Arabic" pitchFamily="18" charset="-78"/>
              </a:rPr>
              <a:t>- بينما يحتوي الإيثانول على مجموعتين من الميثيل </a:t>
            </a:r>
            <a:r>
              <a:rPr lang="en-US" sz="2200" dirty="0">
                <a:latin typeface="Simplified Arabic" pitchFamily="18" charset="-78"/>
                <a:cs typeface="Simplified Arabic" pitchFamily="18" charset="-78"/>
              </a:rPr>
              <a:t>CH</a:t>
            </a:r>
            <a:r>
              <a:rPr lang="en-US" sz="2200" baseline="-25000" dirty="0">
                <a:latin typeface="Simplified Arabic" pitchFamily="18" charset="-78"/>
                <a:cs typeface="Simplified Arabic" pitchFamily="18" charset="-78"/>
              </a:rPr>
              <a:t>3</a:t>
            </a:r>
            <a:r>
              <a:rPr lang="en-US" sz="2200" dirty="0">
                <a:latin typeface="Simplified Arabic" pitchFamily="18" charset="-78"/>
                <a:cs typeface="Simplified Arabic" pitchFamily="18" charset="-78"/>
              </a:rPr>
              <a:t>-CH</a:t>
            </a:r>
            <a:r>
              <a:rPr lang="en-US" sz="2200" baseline="-25000" dirty="0">
                <a:latin typeface="Simplified Arabic" pitchFamily="18" charset="-78"/>
                <a:cs typeface="Simplified Arabic" pitchFamily="18" charset="-78"/>
              </a:rPr>
              <a:t>2</a:t>
            </a:r>
            <a:r>
              <a:rPr lang="ar-KW" sz="2200" dirty="0">
                <a:latin typeface="Simplified Arabic" pitchFamily="18" charset="-78"/>
                <a:cs typeface="Simplified Arabic" pitchFamily="18" charset="-78"/>
              </a:rPr>
              <a:t>-،</a:t>
            </a:r>
          </a:p>
          <a:p>
            <a:pPr marL="342900" indent="-342900" algn="just" rtl="1">
              <a:lnSpc>
                <a:spcPct val="150000"/>
              </a:lnSpc>
              <a:buFont typeface="Courier New" pitchFamily="49" charset="0"/>
              <a:buChar char="o"/>
              <a:defRPr/>
            </a:pPr>
            <a:r>
              <a:rPr lang="ar-KW" sz="2200" dirty="0">
                <a:latin typeface="Simplified Arabic" pitchFamily="18" charset="-78"/>
                <a:cs typeface="Simplified Arabic" pitchFamily="18" charset="-78"/>
              </a:rPr>
              <a:t>ويختلف المركبان في خواصهما الكيميائية.</a:t>
            </a:r>
          </a:p>
        </p:txBody>
      </p:sp>
      <p:grpSp>
        <p:nvGrpSpPr>
          <p:cNvPr id="2" name="Group 22"/>
          <p:cNvGrpSpPr>
            <a:grpSpLocks/>
          </p:cNvGrpSpPr>
          <p:nvPr/>
        </p:nvGrpSpPr>
        <p:grpSpPr bwMode="auto">
          <a:xfrm>
            <a:off x="304800" y="3505200"/>
            <a:ext cx="7902575" cy="2940050"/>
            <a:chOff x="304800" y="3505200"/>
            <a:chExt cx="7902307" cy="2940054"/>
          </a:xfrm>
        </p:grpSpPr>
        <p:pic>
          <p:nvPicPr>
            <p:cNvPr id="104452" name="Picture 5"/>
            <p:cNvPicPr>
              <a:picLocks noChangeAspect="1" noChangeArrowheads="1"/>
            </p:cNvPicPr>
            <p:nvPr/>
          </p:nvPicPr>
          <p:blipFill>
            <a:blip r:embed="rId2"/>
            <a:srcRect/>
            <a:stretch>
              <a:fillRect/>
            </a:stretch>
          </p:blipFill>
          <p:spPr bwMode="auto">
            <a:xfrm>
              <a:off x="5181600" y="4721229"/>
              <a:ext cx="2628526" cy="1571625"/>
            </a:xfrm>
            <a:prstGeom prst="rect">
              <a:avLst/>
            </a:prstGeom>
            <a:noFill/>
            <a:ln w="9525">
              <a:noFill/>
              <a:miter lim="800000"/>
              <a:headEnd/>
              <a:tailEnd/>
            </a:ln>
            <a:effectLst/>
          </p:spPr>
        </p:pic>
        <p:pic>
          <p:nvPicPr>
            <p:cNvPr id="104453" name="Picture 4"/>
            <p:cNvPicPr>
              <a:picLocks noChangeAspect="1" noChangeArrowheads="1"/>
            </p:cNvPicPr>
            <p:nvPr/>
          </p:nvPicPr>
          <p:blipFill>
            <a:blip r:embed="rId3"/>
            <a:srcRect/>
            <a:stretch>
              <a:fillRect/>
            </a:stretch>
          </p:blipFill>
          <p:spPr bwMode="auto">
            <a:xfrm>
              <a:off x="1143000" y="4235454"/>
              <a:ext cx="2209800" cy="2209800"/>
            </a:xfrm>
            <a:prstGeom prst="rect">
              <a:avLst/>
            </a:prstGeom>
            <a:noFill/>
            <a:ln w="9525">
              <a:noFill/>
              <a:miter lim="800000"/>
              <a:headEnd/>
              <a:tailEnd/>
            </a:ln>
            <a:effectLst/>
          </p:spPr>
        </p:pic>
        <p:sp>
          <p:nvSpPr>
            <p:cNvPr id="13" name="Oval 12"/>
            <p:cNvSpPr/>
            <p:nvPr/>
          </p:nvSpPr>
          <p:spPr>
            <a:xfrm>
              <a:off x="6853016" y="4792665"/>
              <a:ext cx="1142961" cy="12398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904946" y="4721227"/>
              <a:ext cx="1295356" cy="1038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56" name="Rectangle 14"/>
            <p:cNvSpPr>
              <a:spLocks noChangeArrowheads="1"/>
            </p:cNvSpPr>
            <p:nvPr/>
          </p:nvSpPr>
          <p:spPr bwMode="auto">
            <a:xfrm>
              <a:off x="1371600" y="3702054"/>
              <a:ext cx="1752600" cy="600164"/>
            </a:xfrm>
            <a:prstGeom prst="rect">
              <a:avLst/>
            </a:prstGeom>
            <a:noFill/>
            <a:ln w="9525">
              <a:noFill/>
              <a:miter lim="800000"/>
              <a:headEnd/>
              <a:tailEnd/>
            </a:ln>
          </p:spPr>
          <p:txBody>
            <a:bodyPr>
              <a:spAutoFit/>
            </a:bodyPr>
            <a:lstStyle/>
            <a:p>
              <a:pPr algn="ctr" rtl="1">
                <a:lnSpc>
                  <a:spcPct val="150000"/>
                </a:lnSpc>
              </a:pPr>
              <a:r>
                <a:rPr lang="en-US" sz="2400" b="1">
                  <a:latin typeface="Simplified Arabic" pitchFamily="18" charset="-78"/>
                  <a:cs typeface="Simplified Arabic" pitchFamily="18" charset="-78"/>
                </a:rPr>
                <a:t>CH</a:t>
              </a:r>
              <a:r>
                <a:rPr lang="en-US" sz="2400" b="1" baseline="-25000">
                  <a:latin typeface="Simplified Arabic" pitchFamily="18" charset="-78"/>
                  <a:cs typeface="Simplified Arabic" pitchFamily="18" charset="-78"/>
                </a:rPr>
                <a:t>3</a:t>
              </a:r>
              <a:r>
                <a:rPr lang="en-US" sz="2400" b="1">
                  <a:latin typeface="Simplified Arabic" pitchFamily="18" charset="-78"/>
                  <a:cs typeface="Simplified Arabic" pitchFamily="18" charset="-78"/>
                </a:rPr>
                <a:t>COOH</a:t>
              </a:r>
              <a:endParaRPr lang="ar-KW" sz="2400" b="1">
                <a:latin typeface="Simplified Arabic" pitchFamily="18" charset="-78"/>
                <a:cs typeface="Simplified Arabic" pitchFamily="18" charset="-78"/>
              </a:endParaRPr>
            </a:p>
          </p:txBody>
        </p:sp>
        <p:sp>
          <p:nvSpPr>
            <p:cNvPr id="104457" name="Rectangle 15"/>
            <p:cNvSpPr>
              <a:spLocks noChangeArrowheads="1"/>
            </p:cNvSpPr>
            <p:nvPr/>
          </p:nvSpPr>
          <p:spPr bwMode="auto">
            <a:xfrm>
              <a:off x="5932727" y="3849989"/>
              <a:ext cx="1839673" cy="461665"/>
            </a:xfrm>
            <a:prstGeom prst="rect">
              <a:avLst/>
            </a:prstGeom>
            <a:noFill/>
            <a:ln w="9525">
              <a:noFill/>
              <a:miter lim="800000"/>
              <a:headEnd/>
              <a:tailEnd/>
            </a:ln>
          </p:spPr>
          <p:txBody>
            <a:bodyPr>
              <a:spAutoFit/>
            </a:bodyPr>
            <a:lstStyle/>
            <a:p>
              <a:pPr algn="ctr"/>
              <a:r>
                <a:rPr lang="en-US" sz="2400" b="1">
                  <a:latin typeface="Simplified Arabic" pitchFamily="18" charset="-78"/>
                  <a:cs typeface="Simplified Arabic" pitchFamily="18" charset="-78"/>
                </a:rPr>
                <a:t>CH</a:t>
              </a:r>
              <a:r>
                <a:rPr lang="en-US" sz="2400" b="1" baseline="-25000">
                  <a:latin typeface="Simplified Arabic" pitchFamily="18" charset="-78"/>
                  <a:cs typeface="Simplified Arabic" pitchFamily="18" charset="-78"/>
                </a:rPr>
                <a:t>3</a:t>
              </a:r>
              <a:r>
                <a:rPr lang="en-US" sz="2400" b="1">
                  <a:latin typeface="Simplified Arabic" pitchFamily="18" charset="-78"/>
                  <a:cs typeface="Simplified Arabic" pitchFamily="18" charset="-78"/>
                </a:rPr>
                <a:t>CH</a:t>
              </a:r>
              <a:r>
                <a:rPr lang="en-US" sz="2400" b="1" baseline="-25000">
                  <a:latin typeface="Simplified Arabic" pitchFamily="18" charset="-78"/>
                  <a:cs typeface="Simplified Arabic" pitchFamily="18" charset="-78"/>
                </a:rPr>
                <a:t>2</a:t>
              </a:r>
              <a:r>
                <a:rPr lang="en-US" sz="2400" b="1">
                  <a:latin typeface="Simplified Arabic" pitchFamily="18" charset="-78"/>
                  <a:cs typeface="Simplified Arabic" pitchFamily="18" charset="-78"/>
                </a:rPr>
                <a:t>OH</a:t>
              </a:r>
            </a:p>
          </p:txBody>
        </p:sp>
        <p:sp>
          <p:nvSpPr>
            <p:cNvPr id="17" name="Oval 16"/>
            <p:cNvSpPr/>
            <p:nvPr/>
          </p:nvSpPr>
          <p:spPr>
            <a:xfrm>
              <a:off x="2133538" y="3546475"/>
              <a:ext cx="1044540" cy="993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162567" y="3505200"/>
              <a:ext cx="1044540" cy="993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5932297" y="3702050"/>
              <a:ext cx="1230270" cy="609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5181435" y="4721227"/>
              <a:ext cx="1611258" cy="1571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903268" y="3702050"/>
              <a:ext cx="1230270" cy="609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304800" y="4692652"/>
              <a:ext cx="1611258" cy="1571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64" name="Rectangle 8"/>
            <p:cNvSpPr>
              <a:spLocks noChangeArrowheads="1"/>
            </p:cNvSpPr>
            <p:nvPr/>
          </p:nvSpPr>
          <p:spPr bwMode="auto">
            <a:xfrm>
              <a:off x="1972019" y="5877356"/>
              <a:ext cx="1981200" cy="388568"/>
            </a:xfrm>
            <a:prstGeom prst="rect">
              <a:avLst/>
            </a:prstGeom>
            <a:noFill/>
            <a:ln w="9525">
              <a:noFill/>
              <a:miter lim="800000"/>
              <a:headEnd/>
              <a:tailEnd/>
            </a:ln>
          </p:spPr>
          <p:txBody>
            <a:bodyPr>
              <a:spAutoFit/>
            </a:bodyPr>
            <a:lstStyle/>
            <a:p>
              <a:pPr algn="just" rtl="1">
                <a:lnSpc>
                  <a:spcPct val="150000"/>
                </a:lnSpc>
              </a:pPr>
              <a:r>
                <a:rPr lang="ar-KW" sz="1400" b="1">
                  <a:latin typeface="Simplified Arabic" pitchFamily="18" charset="-78"/>
                  <a:cs typeface="Simplified Arabic" pitchFamily="18" charset="-78"/>
                </a:rPr>
                <a:t>حمض الخليك في حالته الصلبة</a:t>
              </a:r>
            </a:p>
          </p:txBody>
        </p:sp>
        <p:sp>
          <p:nvSpPr>
            <p:cNvPr id="104465" name="Rectangle 6"/>
            <p:cNvSpPr>
              <a:spLocks noChangeArrowheads="1"/>
            </p:cNvSpPr>
            <p:nvPr/>
          </p:nvSpPr>
          <p:spPr bwMode="auto">
            <a:xfrm>
              <a:off x="7010400" y="5988054"/>
              <a:ext cx="876674" cy="415498"/>
            </a:xfrm>
            <a:prstGeom prst="rect">
              <a:avLst/>
            </a:prstGeom>
            <a:noFill/>
            <a:ln w="9525">
              <a:noFill/>
              <a:miter lim="800000"/>
              <a:headEnd/>
              <a:tailEnd/>
            </a:ln>
          </p:spPr>
          <p:txBody>
            <a:bodyPr>
              <a:spAutoFit/>
            </a:bodyPr>
            <a:lstStyle/>
            <a:p>
              <a:pPr algn="ctr" rtl="1">
                <a:lnSpc>
                  <a:spcPct val="150000"/>
                </a:lnSpc>
              </a:pPr>
              <a:r>
                <a:rPr lang="ar-KW" sz="1400" b="1">
                  <a:latin typeface="Simplified Arabic" pitchFamily="18" charset="-78"/>
                  <a:cs typeface="Simplified Arabic" pitchFamily="18" charset="-78"/>
                </a:rPr>
                <a:t>الكحول</a:t>
              </a:r>
            </a:p>
          </p:txBody>
        </p:sp>
      </p:grpSp>
      <p:sp>
        <p:nvSpPr>
          <p:cNvPr id="23" name="Rectangle 22"/>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381000" y="1331913"/>
            <a:ext cx="2286000" cy="4495800"/>
          </a:xfrm>
          <a:prstGeom prst="rect">
            <a:avLst/>
          </a:prstGeom>
          <a:noFill/>
          <a:ln w="9525">
            <a:noFill/>
            <a:miter lim="800000"/>
            <a:headEnd/>
            <a:tailEnd/>
          </a:ln>
          <a:effectLst/>
        </p:spPr>
      </p:pic>
      <p:pic>
        <p:nvPicPr>
          <p:cNvPr id="105475" name="Picture 3"/>
          <p:cNvPicPr>
            <a:picLocks noChangeAspect="1" noChangeArrowheads="1"/>
          </p:cNvPicPr>
          <p:nvPr/>
        </p:nvPicPr>
        <p:blipFill>
          <a:blip r:embed="rId3" cstate="print"/>
          <a:srcRect/>
          <a:stretch>
            <a:fillRect/>
          </a:stretch>
        </p:blipFill>
        <p:spPr bwMode="auto">
          <a:xfrm>
            <a:off x="4206875" y="2230438"/>
            <a:ext cx="2803525" cy="2225675"/>
          </a:xfrm>
          <a:prstGeom prst="rect">
            <a:avLst/>
          </a:prstGeom>
          <a:noFill/>
          <a:ln w="9525">
            <a:noFill/>
            <a:miter lim="800000"/>
            <a:headEnd/>
            <a:tailEnd/>
          </a:ln>
          <a:effectLst/>
        </p:spPr>
      </p:pic>
      <p:pic>
        <p:nvPicPr>
          <p:cNvPr id="105476" name="Picture 7"/>
          <p:cNvPicPr>
            <a:picLocks noChangeAspect="1" noChangeArrowheads="1"/>
          </p:cNvPicPr>
          <p:nvPr/>
        </p:nvPicPr>
        <p:blipFill>
          <a:blip r:embed="rId4"/>
          <a:srcRect/>
          <a:stretch>
            <a:fillRect/>
          </a:stretch>
        </p:blipFill>
        <p:spPr bwMode="auto">
          <a:xfrm>
            <a:off x="7086600" y="646113"/>
            <a:ext cx="1530350" cy="2130425"/>
          </a:xfrm>
          <a:prstGeom prst="rect">
            <a:avLst/>
          </a:prstGeom>
          <a:noFill/>
          <a:ln w="9525">
            <a:noFill/>
            <a:miter lim="800000"/>
            <a:headEnd/>
            <a:tailEnd/>
          </a:ln>
          <a:effectLst/>
        </p:spPr>
      </p:pic>
      <p:pic>
        <p:nvPicPr>
          <p:cNvPr id="105477" name="Picture 8"/>
          <p:cNvPicPr>
            <a:picLocks noChangeAspect="1" noChangeArrowheads="1"/>
          </p:cNvPicPr>
          <p:nvPr/>
        </p:nvPicPr>
        <p:blipFill>
          <a:blip r:embed="rId5"/>
          <a:srcRect/>
          <a:stretch>
            <a:fillRect/>
          </a:stretch>
        </p:blipFill>
        <p:spPr bwMode="auto">
          <a:xfrm>
            <a:off x="7372350" y="3465513"/>
            <a:ext cx="1619250" cy="2828925"/>
          </a:xfrm>
          <a:prstGeom prst="rect">
            <a:avLst/>
          </a:prstGeom>
          <a:noFill/>
          <a:ln w="9525">
            <a:noFill/>
            <a:miter lim="800000"/>
            <a:headEnd/>
            <a:tailEnd/>
          </a:ln>
          <a:effectLst/>
        </p:spPr>
      </p:pic>
      <p:pic>
        <p:nvPicPr>
          <p:cNvPr id="105478" name="Picture 10"/>
          <p:cNvPicPr>
            <a:picLocks noChangeAspect="1" noChangeArrowheads="1"/>
          </p:cNvPicPr>
          <p:nvPr/>
        </p:nvPicPr>
        <p:blipFill>
          <a:blip r:embed="rId6"/>
          <a:srcRect/>
          <a:stretch>
            <a:fillRect/>
          </a:stretch>
        </p:blipFill>
        <p:spPr bwMode="auto">
          <a:xfrm>
            <a:off x="2667000" y="4532313"/>
            <a:ext cx="1938338" cy="2249487"/>
          </a:xfrm>
          <a:prstGeom prst="rect">
            <a:avLst/>
          </a:prstGeom>
          <a:noFill/>
          <a:ln w="9525">
            <a:noFill/>
            <a:miter lim="800000"/>
            <a:headEnd/>
            <a:tailEnd/>
          </a:ln>
          <a:effectLst/>
        </p:spPr>
      </p:pic>
      <p:pic>
        <p:nvPicPr>
          <p:cNvPr id="105479" name="Picture 11"/>
          <p:cNvPicPr>
            <a:picLocks noChangeAspect="1" noChangeArrowheads="1"/>
          </p:cNvPicPr>
          <p:nvPr/>
        </p:nvPicPr>
        <p:blipFill>
          <a:blip r:embed="rId7"/>
          <a:srcRect/>
          <a:stretch>
            <a:fillRect/>
          </a:stretch>
        </p:blipFill>
        <p:spPr bwMode="auto">
          <a:xfrm>
            <a:off x="2786063" y="1287463"/>
            <a:ext cx="1176337" cy="1531937"/>
          </a:xfrm>
          <a:prstGeom prst="rect">
            <a:avLst/>
          </a:prstGeom>
          <a:noFill/>
          <a:ln w="9525">
            <a:noFill/>
            <a:miter lim="800000"/>
            <a:headEnd/>
            <a:tailEnd/>
          </a:ln>
          <a:effectLst/>
        </p:spPr>
      </p:pic>
      <p:pic>
        <p:nvPicPr>
          <p:cNvPr id="105480" name="Picture 12"/>
          <p:cNvPicPr>
            <a:picLocks noChangeAspect="1" noChangeArrowheads="1"/>
          </p:cNvPicPr>
          <p:nvPr/>
        </p:nvPicPr>
        <p:blipFill>
          <a:blip r:embed="rId8"/>
          <a:srcRect/>
          <a:stretch>
            <a:fillRect/>
          </a:stretch>
        </p:blipFill>
        <p:spPr bwMode="auto">
          <a:xfrm>
            <a:off x="4800600" y="5121275"/>
            <a:ext cx="1414463" cy="1414463"/>
          </a:xfrm>
          <a:prstGeom prst="rect">
            <a:avLst/>
          </a:prstGeom>
          <a:noFill/>
          <a:ln w="9525">
            <a:noFill/>
            <a:miter lim="800000"/>
            <a:headEnd/>
            <a:tailEnd/>
          </a:ln>
          <a:effectLst/>
        </p:spPr>
      </p:pic>
      <p:sp>
        <p:nvSpPr>
          <p:cNvPr id="105481" name="Rectangle 8"/>
          <p:cNvSpPr>
            <a:spLocks noChangeArrowheads="1"/>
          </p:cNvSpPr>
          <p:nvPr/>
        </p:nvSpPr>
        <p:spPr bwMode="auto">
          <a:xfrm>
            <a:off x="0" y="0"/>
            <a:ext cx="9134475" cy="600075"/>
          </a:xfrm>
          <a:prstGeom prst="rect">
            <a:avLst/>
          </a:prstGeom>
          <a:solidFill>
            <a:srgbClr val="00B050"/>
          </a:solidFill>
          <a:ln w="9525">
            <a:noFill/>
            <a:miter lim="800000"/>
            <a:headEnd/>
            <a:tailEnd/>
          </a:ln>
        </p:spPr>
        <p:txBody>
          <a:bodyPr>
            <a:spAutoFit/>
          </a:bodyPr>
          <a:lstStyle/>
          <a:p>
            <a:pPr algn="just" rtl="1">
              <a:lnSpc>
                <a:spcPct val="150000"/>
              </a:lnSpc>
            </a:pPr>
            <a:r>
              <a:rPr lang="ar-KW" sz="2400" b="1">
                <a:solidFill>
                  <a:schemeClr val="bg1"/>
                </a:solidFill>
                <a:latin typeface="Simplified Arabic" pitchFamily="18" charset="-78"/>
                <a:cs typeface="Simplified Arabic" pitchFamily="18" charset="-78"/>
              </a:rPr>
              <a:t>أمثلة على استخدام الخل السائل أو الصلب في الصناعات الغذائية</a:t>
            </a:r>
            <a:endParaRPr lang="en-US" sz="2400" b="1">
              <a:solidFill>
                <a:schemeClr val="bg1"/>
              </a:solidFill>
              <a:latin typeface="Simplified Arabic" pitchFamily="18" charset="-78"/>
              <a:cs typeface="Simplified Arabic" pitchFamily="18" charset="-78"/>
            </a:endParaRPr>
          </a:p>
        </p:txBody>
      </p:sp>
      <p:sp>
        <p:nvSpPr>
          <p:cNvPr id="10" name="Rectangle 9"/>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ChangeArrowheads="1"/>
          </p:cNvSpPr>
          <p:nvPr/>
        </p:nvSpPr>
        <p:spPr bwMode="auto">
          <a:xfrm>
            <a:off x="609600" y="381000"/>
            <a:ext cx="7772400" cy="3162300"/>
          </a:xfrm>
          <a:prstGeom prst="rect">
            <a:avLst/>
          </a:prstGeom>
          <a:solidFill>
            <a:schemeClr val="bg1"/>
          </a:solidFill>
          <a:ln w="9525">
            <a:noFill/>
            <a:miter lim="800000"/>
            <a:headEnd/>
            <a:tailEnd/>
          </a:ln>
        </p:spPr>
        <p:txBody>
          <a:bodyPr>
            <a:spAutoFit/>
          </a:bodyPr>
          <a:lstStyle/>
          <a:p>
            <a:pPr algn="just" rtl="1">
              <a:lnSpc>
                <a:spcPct val="250000"/>
              </a:lnSpc>
            </a:pPr>
            <a:r>
              <a:rPr lang="ar-KW" sz="2800" b="1">
                <a:latin typeface="Simplified Arabic" pitchFamily="18" charset="-78"/>
                <a:cs typeface="Simplified Arabic" pitchFamily="18" charset="-78"/>
              </a:rPr>
              <a:t>الخل بالتأكيد في وقت النبي محمد صلى الله عليه وسلم لم يكن مصنوعاً من الخمر، وإنما كان مصنوعاً من الفواكه ويعد بطريقة التخمير الهوائي. أي. أن المادة الأولية التي بديء بها كانت حلال.</a:t>
            </a:r>
          </a:p>
        </p:txBody>
      </p:sp>
      <p:pic>
        <p:nvPicPr>
          <p:cNvPr id="106499" name="Picture 4" descr="نتيجة بحث الصور عن ‪fruits‬‏"/>
          <p:cNvPicPr>
            <a:picLocks noChangeAspect="1" noChangeArrowheads="1"/>
          </p:cNvPicPr>
          <p:nvPr/>
        </p:nvPicPr>
        <p:blipFill>
          <a:blip r:embed="rId2"/>
          <a:srcRect/>
          <a:stretch>
            <a:fillRect/>
          </a:stretch>
        </p:blipFill>
        <p:spPr bwMode="auto">
          <a:xfrm>
            <a:off x="1828800" y="3725863"/>
            <a:ext cx="5334000" cy="2751137"/>
          </a:xfrm>
          <a:prstGeom prst="rect">
            <a:avLst/>
          </a:prstGeom>
          <a:noFill/>
          <a:ln w="9525">
            <a:noFill/>
            <a:miter lim="800000"/>
            <a:headEnd/>
            <a:tailEnd/>
          </a:ln>
        </p:spPr>
      </p:pic>
      <p:sp>
        <p:nvSpPr>
          <p:cNvPr id="4" name="Rectangle 3"/>
          <p:cNvSpPr/>
          <p:nvPr/>
        </p:nvSpPr>
        <p:spPr>
          <a:xfrm>
            <a:off x="-32" y="6498024"/>
            <a:ext cx="9180000"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p:cNvSpPr/>
          <p:nvPr/>
        </p:nvSpPr>
        <p:spPr>
          <a:xfrm>
            <a:off x="5629520" y="6498024"/>
            <a:ext cx="1800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7415470" y="6498024"/>
            <a:ext cx="1800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p:cNvSpPr/>
          <p:nvPr/>
        </p:nvSpPr>
        <p:spPr>
          <a:xfrm>
            <a:off x="-32" y="6498024"/>
            <a:ext cx="360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6324</Words>
  <Application>Microsoft Office PowerPoint</Application>
  <PresentationFormat>On-screen Show (4:3)</PresentationFormat>
  <Paragraphs>378</Paragraphs>
  <Slides>119</Slides>
  <Notes>2</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21</cp:revision>
  <dcterms:created xsi:type="dcterms:W3CDTF">2018-03-23T13:26:30Z</dcterms:created>
  <dcterms:modified xsi:type="dcterms:W3CDTF">2019-07-03T12:15:21Z</dcterms:modified>
</cp:coreProperties>
</file>